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57" r:id="rId3"/>
    <p:sldId id="268" r:id="rId4"/>
    <p:sldId id="267" r:id="rId5"/>
    <p:sldId id="274" r:id="rId6"/>
    <p:sldId id="271" r:id="rId7"/>
    <p:sldId id="272" r:id="rId8"/>
    <p:sldId id="273" r:id="rId9"/>
    <p:sldId id="258" r:id="rId10"/>
    <p:sldId id="275" r:id="rId11"/>
    <p:sldId id="270" r:id="rId12"/>
    <p:sldId id="269" r:id="rId13"/>
    <p:sldId id="259" r:id="rId14"/>
    <p:sldId id="261" r:id="rId15"/>
    <p:sldId id="260" r:id="rId16"/>
    <p:sldId id="278" r:id="rId17"/>
    <p:sldId id="262" r:id="rId18"/>
    <p:sldId id="277" r:id="rId19"/>
    <p:sldId id="276" r:id="rId20"/>
    <p:sldId id="264" r:id="rId21"/>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3ABB"/>
    <a:srgbClr val="7030A0"/>
    <a:srgbClr val="0000FF"/>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845" autoAdjust="0"/>
  </p:normalViewPr>
  <p:slideViewPr>
    <p:cSldViewPr>
      <p:cViewPr varScale="1">
        <p:scale>
          <a:sx n="83" d="100"/>
          <a:sy n="83" d="100"/>
        </p:scale>
        <p:origin x="1212"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89ABEA46-176B-4ABB-B260-4F8D01541991}" type="datetimeFigureOut">
              <a:rPr lang="en-GB" smtClean="0"/>
              <a:t>22/08/2019</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D1851DE5-EDAC-4AB1-B42E-7C72786CCD81}" type="slidenum">
              <a:rPr lang="en-GB" smtClean="0"/>
              <a:t>‹#›</a:t>
            </a:fld>
            <a:endParaRPr lang="en-GB"/>
          </a:p>
        </p:txBody>
      </p:sp>
    </p:spTree>
    <p:extLst>
      <p:ext uri="{BB962C8B-B14F-4D97-AF65-F5344CB8AC3E}">
        <p14:creationId xmlns:p14="http://schemas.microsoft.com/office/powerpoint/2010/main" val="30543322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F1DF9E31-F16D-4BE8-8658-8C06B6312F62}" type="datetimeFigureOut">
              <a:rPr lang="en-GB" smtClean="0"/>
              <a:t>22/08/2019</a:t>
            </a:fld>
            <a:endParaRPr lang="en-GB"/>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0BDE5481-7FB5-4253-9299-1B198AFED23C}" type="slidenum">
              <a:rPr lang="en-GB" smtClean="0"/>
              <a:t>‹#›</a:t>
            </a:fld>
            <a:endParaRPr lang="en-GB"/>
          </a:p>
        </p:txBody>
      </p:sp>
    </p:spTree>
    <p:extLst>
      <p:ext uri="{BB962C8B-B14F-4D97-AF65-F5344CB8AC3E}">
        <p14:creationId xmlns:p14="http://schemas.microsoft.com/office/powerpoint/2010/main" val="26048854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BDE5481-7FB5-4253-9299-1B198AFED23C}" type="slidenum">
              <a:rPr lang="en-GB" smtClean="0"/>
              <a:t>4</a:t>
            </a:fld>
            <a:endParaRPr lang="en-GB"/>
          </a:p>
        </p:txBody>
      </p:sp>
    </p:spTree>
    <p:extLst>
      <p:ext uri="{BB962C8B-B14F-4D97-AF65-F5344CB8AC3E}">
        <p14:creationId xmlns:p14="http://schemas.microsoft.com/office/powerpoint/2010/main" val="970952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7007BE5-0CAF-4731-A300-12672CB7F65C}" type="datetimeFigureOut">
              <a:rPr lang="en-GB" smtClean="0"/>
              <a:pPr/>
              <a:t>22/08/2019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68CC08F-50D7-45BA-B490-115434BDAFF5}"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7007BE5-0CAF-4731-A300-12672CB7F65C}" type="datetimeFigureOut">
              <a:rPr lang="en-GB" smtClean="0"/>
              <a:pPr/>
              <a:t>22/08/2019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68CC08F-50D7-45BA-B490-115434BDAFF5}"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7007BE5-0CAF-4731-A300-12672CB7F65C}" type="datetimeFigureOut">
              <a:rPr lang="en-GB" smtClean="0"/>
              <a:pPr/>
              <a:t>22/08/2019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68CC08F-50D7-45BA-B490-115434BDAFF5}"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7007BE5-0CAF-4731-A300-12672CB7F65C}" type="datetimeFigureOut">
              <a:rPr lang="en-GB" smtClean="0"/>
              <a:pPr/>
              <a:t>22/08/2019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68CC08F-50D7-45BA-B490-115434BDAFF5}"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007BE5-0CAF-4731-A300-12672CB7F65C}" type="datetimeFigureOut">
              <a:rPr lang="en-GB" smtClean="0"/>
              <a:pPr/>
              <a:t>22/08/2019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68CC08F-50D7-45BA-B490-115434BDAFF5}"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7007BE5-0CAF-4731-A300-12672CB7F65C}" type="datetimeFigureOut">
              <a:rPr lang="en-GB" smtClean="0"/>
              <a:pPr/>
              <a:t>22/08/2019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68CC08F-50D7-45BA-B490-115434BDAFF5}"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7007BE5-0CAF-4731-A300-12672CB7F65C}" type="datetimeFigureOut">
              <a:rPr lang="en-GB" smtClean="0"/>
              <a:pPr/>
              <a:t>22/08/2019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968CC08F-50D7-45BA-B490-115434BDAFF5}"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7007BE5-0CAF-4731-A300-12672CB7F65C}" type="datetimeFigureOut">
              <a:rPr lang="en-GB" smtClean="0"/>
              <a:pPr/>
              <a:t>22/08/2019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968CC08F-50D7-45BA-B490-115434BDAFF5}"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007BE5-0CAF-4731-A300-12672CB7F65C}" type="datetimeFigureOut">
              <a:rPr lang="en-GB" smtClean="0"/>
              <a:pPr/>
              <a:t>22/08/2019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968CC08F-50D7-45BA-B490-115434BDAFF5}"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007BE5-0CAF-4731-A300-12672CB7F65C}" type="datetimeFigureOut">
              <a:rPr lang="en-GB" smtClean="0"/>
              <a:pPr/>
              <a:t>22/08/2019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68CC08F-50D7-45BA-B490-115434BDAFF5}"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007BE5-0CAF-4731-A300-12672CB7F65C}" type="datetimeFigureOut">
              <a:rPr lang="en-GB" smtClean="0"/>
              <a:pPr/>
              <a:t>22/08/2019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68CC08F-50D7-45BA-B490-115434BDAFF5}"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007BE5-0CAF-4731-A300-12672CB7F65C}" type="datetimeFigureOut">
              <a:rPr lang="en-GB" smtClean="0"/>
              <a:pPr/>
              <a:t>22/08/2019</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8CC08F-50D7-45BA-B490-115434BDAFF5}"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st-vincents-pri.s-lanark.sch.uk/index.ht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topmarks.co.uk/" TargetMode="External"/><Relationship Id="rId2" Type="http://schemas.openxmlformats.org/officeDocument/2006/relationships/hyperlink" Target="http://www.spellingcity/" TargetMode="External"/><Relationship Id="rId1" Type="http://schemas.openxmlformats.org/officeDocument/2006/relationships/slideLayout" Target="../slideLayouts/slideLayout2.xml"/><Relationship Id="rId6" Type="http://schemas.openxmlformats.org/officeDocument/2006/relationships/hyperlink" Target="http://www.magickeys.com/books/" TargetMode="External"/><Relationship Id="rId5" Type="http://schemas.openxmlformats.org/officeDocument/2006/relationships/hyperlink" Target="http://www.educationcity.co.uk/" TargetMode="External"/><Relationship Id="rId4" Type="http://schemas.openxmlformats.org/officeDocument/2006/relationships/hyperlink" Target="http://www.bbc.co.uk/schools/ks1bitesiz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67544" y="188640"/>
            <a:ext cx="8424936" cy="5386090"/>
          </a:xfrm>
          <a:prstGeom prst="rect">
            <a:avLst/>
          </a:prstGeom>
          <a:noFill/>
        </p:spPr>
        <p:txBody>
          <a:bodyPr wrap="square" rtlCol="0">
            <a:spAutoFit/>
          </a:bodyPr>
          <a:lstStyle/>
          <a:p>
            <a:pPr algn="ctr">
              <a:lnSpc>
                <a:spcPct val="200000"/>
              </a:lnSpc>
            </a:pPr>
            <a:r>
              <a:rPr lang="en-GB" sz="4400" b="1" dirty="0" smtClean="0">
                <a:solidFill>
                  <a:srgbClr val="7030A0"/>
                </a:solidFill>
                <a:latin typeface="SassoonPrimary" panose="020B0500000000000000" pitchFamily="34" charset="0"/>
              </a:rPr>
              <a:t>St. Vincent’s Primary</a:t>
            </a:r>
          </a:p>
          <a:p>
            <a:pPr algn="ctr">
              <a:lnSpc>
                <a:spcPct val="200000"/>
              </a:lnSpc>
            </a:pPr>
            <a:r>
              <a:rPr lang="en-GB" sz="4400" b="1" dirty="0" smtClean="0">
                <a:solidFill>
                  <a:srgbClr val="7030A0"/>
                </a:solidFill>
                <a:latin typeface="SassoonPrimary" panose="020B0500000000000000" pitchFamily="34" charset="0"/>
              </a:rPr>
              <a:t>Curriculum Evening</a:t>
            </a:r>
          </a:p>
          <a:p>
            <a:pPr algn="ctr">
              <a:lnSpc>
                <a:spcPct val="200000"/>
              </a:lnSpc>
            </a:pPr>
            <a:r>
              <a:rPr lang="en-GB" sz="4400" b="1" dirty="0" smtClean="0">
                <a:solidFill>
                  <a:srgbClr val="7030A0"/>
                </a:solidFill>
                <a:latin typeface="SassoonPrimary" panose="020B0500000000000000" pitchFamily="34" charset="0"/>
              </a:rPr>
              <a:t>Primary 1</a:t>
            </a:r>
          </a:p>
          <a:p>
            <a:pPr algn="ctr">
              <a:lnSpc>
                <a:spcPct val="200000"/>
              </a:lnSpc>
            </a:pPr>
            <a:endParaRPr lang="en-GB" sz="4000" dirty="0">
              <a:latin typeface="Comic Sans MS" pitchFamily="66" charset="0"/>
            </a:endParaRPr>
          </a:p>
        </p:txBody>
      </p:sp>
      <p:pic>
        <p:nvPicPr>
          <p:cNvPr id="1027" name="Picture 3" descr="C:\Users\Joanne\AppData\Local\Microsoft\Windows\Temporary Internet Files\Content.IE5\TP236NQA\phonics[1].gif"/>
          <p:cNvPicPr>
            <a:picLocks noChangeAspect="1" noChangeArrowheads="1"/>
          </p:cNvPicPr>
          <p:nvPr/>
        </p:nvPicPr>
        <p:blipFill>
          <a:blip r:embed="rId2" cstate="print"/>
          <a:srcRect/>
          <a:stretch>
            <a:fillRect/>
          </a:stretch>
        </p:blipFill>
        <p:spPr bwMode="auto">
          <a:xfrm>
            <a:off x="323528" y="4149080"/>
            <a:ext cx="2297356" cy="1296144"/>
          </a:xfrm>
          <a:prstGeom prst="rect">
            <a:avLst/>
          </a:prstGeom>
          <a:noFill/>
        </p:spPr>
      </p:pic>
      <p:pic>
        <p:nvPicPr>
          <p:cNvPr id="1028" name="Picture 4" descr="C:\Users\Joanne\AppData\Local\Microsoft\Windows\Temporary Internet Files\Content.IE5\AHC3D9K1\owl-supply-monitor[1].png"/>
          <p:cNvPicPr>
            <a:picLocks noChangeAspect="1" noChangeArrowheads="1"/>
          </p:cNvPicPr>
          <p:nvPr/>
        </p:nvPicPr>
        <p:blipFill>
          <a:blip r:embed="rId3" cstate="print"/>
          <a:srcRect/>
          <a:stretch>
            <a:fillRect/>
          </a:stretch>
        </p:blipFill>
        <p:spPr bwMode="auto">
          <a:xfrm>
            <a:off x="7236297" y="4221088"/>
            <a:ext cx="1080120" cy="1152128"/>
          </a:xfrm>
          <a:prstGeom prst="rect">
            <a:avLst/>
          </a:prstGeom>
          <a:noFill/>
        </p:spPr>
      </p:pic>
      <p:pic>
        <p:nvPicPr>
          <p:cNvPr id="1029" name="Picture 5" descr="C:\Users\Joanne\AppData\Local\Microsoft\Windows\Temporary Internet Files\Content.IE5\TP236NQA\math_clip_art_02[1].jpg"/>
          <p:cNvPicPr>
            <a:picLocks noChangeAspect="1" noChangeArrowheads="1"/>
          </p:cNvPicPr>
          <p:nvPr/>
        </p:nvPicPr>
        <p:blipFill>
          <a:blip r:embed="rId4" cstate="print"/>
          <a:srcRect/>
          <a:stretch>
            <a:fillRect/>
          </a:stretch>
        </p:blipFill>
        <p:spPr bwMode="auto">
          <a:xfrm>
            <a:off x="3707904" y="4293096"/>
            <a:ext cx="1557973" cy="129311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11560" y="404664"/>
            <a:ext cx="7704856" cy="954107"/>
          </a:xfrm>
          <a:prstGeom prst="rect">
            <a:avLst/>
          </a:prstGeom>
        </p:spPr>
        <p:txBody>
          <a:bodyPr wrap="square">
            <a:spAutoFit/>
          </a:bodyPr>
          <a:lstStyle/>
          <a:p>
            <a:pPr algn="ctr">
              <a:spcAft>
                <a:spcPts val="0"/>
              </a:spcAft>
              <a:tabLst>
                <a:tab pos="2865755" algn="ctr"/>
                <a:tab pos="5731510" algn="r"/>
              </a:tabLst>
            </a:pPr>
            <a:r>
              <a:rPr lang="en-GB" sz="4000" b="1" dirty="0">
                <a:solidFill>
                  <a:srgbClr val="7030A0"/>
                </a:solidFill>
                <a:latin typeface="SassoonPrimary" panose="020B0500000000000000" pitchFamily="34" charset="0"/>
                <a:ea typeface="Calibri" panose="020F0502020204030204" pitchFamily="34" charset="0"/>
                <a:cs typeface="Times New Roman" panose="02020603050405020304" pitchFamily="18" charset="0"/>
              </a:rPr>
              <a:t>Word Maker (1</a:t>
            </a:r>
            <a:r>
              <a:rPr lang="en-GB" sz="4000" b="1" dirty="0" smtClean="0">
                <a:solidFill>
                  <a:srgbClr val="7030A0"/>
                </a:solidFill>
                <a:latin typeface="SassoonPrimary" panose="020B0500000000000000" pitchFamily="34" charset="0"/>
                <a:ea typeface="Calibri" panose="020F0502020204030204" pitchFamily="34" charset="0"/>
                <a:cs typeface="Times New Roman" panose="02020603050405020304" pitchFamily="18" charset="0"/>
              </a:rPr>
              <a:t>)</a:t>
            </a:r>
          </a:p>
          <a:p>
            <a:pPr algn="ctr">
              <a:spcAft>
                <a:spcPts val="0"/>
              </a:spcAft>
              <a:tabLst>
                <a:tab pos="2865755" algn="ctr"/>
                <a:tab pos="5731510" algn="r"/>
              </a:tabLst>
            </a:pPr>
            <a:endParaRPr lang="en-GB" sz="800" b="1" dirty="0">
              <a:effectLst/>
              <a:latin typeface="Comic Sans MS" panose="030F0702030302020204" pitchFamily="66" charset="0"/>
              <a:ea typeface="Calibri" panose="020F0502020204030204" pitchFamily="34" charset="0"/>
              <a:cs typeface="Times New Roman" panose="02020603050405020304" pitchFamily="18" charset="0"/>
            </a:endParaRPr>
          </a:p>
          <a:p>
            <a:pPr>
              <a:spcAft>
                <a:spcPts val="0"/>
              </a:spcAft>
              <a:tabLst>
                <a:tab pos="2865755" algn="ctr"/>
                <a:tab pos="5731510" algn="r"/>
              </a:tabLst>
            </a:pP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238125" y="1545590"/>
            <a:ext cx="1724025" cy="2000250"/>
          </a:xfrm>
          <a:prstGeom prst="rect">
            <a:avLst/>
          </a:prstGeom>
          <a:solidFill>
            <a:schemeClr val="bg1"/>
          </a:solidFill>
          <a:ln w="603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6" name="Text Box 2"/>
          <p:cNvSpPr txBox="1">
            <a:spLocks noChangeArrowheads="1"/>
          </p:cNvSpPr>
          <p:nvPr/>
        </p:nvSpPr>
        <p:spPr bwMode="auto">
          <a:xfrm>
            <a:off x="299407" y="1626552"/>
            <a:ext cx="1562100" cy="1838325"/>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0" b="1" i="0" u="none" strike="noStrike" cap="none" normalizeH="0" baseline="0" dirty="0" smtClean="0">
                <a:ln>
                  <a:noFill/>
                </a:ln>
                <a:solidFill>
                  <a:schemeClr val="tx1"/>
                </a:solidFill>
                <a:effectLst/>
                <a:latin typeface="SassoonPrimary" panose="020B0500000000000000" pitchFamily="34" charset="0"/>
                <a:ea typeface="Calibri" panose="020F0502020204030204" pitchFamily="34" charset="0"/>
                <a:cs typeface="Times New Roman" panose="02020603050405020304" pitchFamily="18" charset="0"/>
              </a:rPr>
              <a:t>a</a:t>
            </a:r>
            <a:endParaRPr kumimoji="0" lang="en-US" altLang="en-US" sz="800" b="0" i="0" u="none" strike="noStrike" cap="none" normalizeH="0" baseline="0" dirty="0" smtClean="0">
              <a:ln>
                <a:noFill/>
              </a:ln>
              <a:solidFill>
                <a:schemeClr val="tx1"/>
              </a:solidFill>
              <a:effectLst/>
              <a:latin typeface="SassoonPrimary" panose="020B0500000000000000"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7" name="Rectangle 6"/>
          <p:cNvSpPr/>
          <p:nvPr/>
        </p:nvSpPr>
        <p:spPr>
          <a:xfrm>
            <a:off x="4762500" y="1564640"/>
            <a:ext cx="1724025" cy="2000250"/>
          </a:xfrm>
          <a:prstGeom prst="rect">
            <a:avLst/>
          </a:prstGeom>
          <a:solidFill>
            <a:schemeClr val="bg1"/>
          </a:solidFill>
          <a:ln w="603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8" name="Rectangle 7"/>
          <p:cNvSpPr/>
          <p:nvPr/>
        </p:nvSpPr>
        <p:spPr>
          <a:xfrm>
            <a:off x="2486025" y="1561465"/>
            <a:ext cx="1724025" cy="2009775"/>
          </a:xfrm>
          <a:prstGeom prst="rect">
            <a:avLst/>
          </a:prstGeom>
          <a:solidFill>
            <a:schemeClr val="bg1"/>
          </a:solidFill>
          <a:ln w="603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9" name="Rectangle 8"/>
          <p:cNvSpPr/>
          <p:nvPr/>
        </p:nvSpPr>
        <p:spPr>
          <a:xfrm>
            <a:off x="7162800" y="1545590"/>
            <a:ext cx="1724025" cy="2000250"/>
          </a:xfrm>
          <a:prstGeom prst="rect">
            <a:avLst/>
          </a:prstGeom>
          <a:solidFill>
            <a:schemeClr val="bg1"/>
          </a:solidFill>
          <a:ln w="603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0" name="Rectangle 9"/>
          <p:cNvSpPr/>
          <p:nvPr/>
        </p:nvSpPr>
        <p:spPr>
          <a:xfrm>
            <a:off x="314325" y="4003040"/>
            <a:ext cx="1724025" cy="2000250"/>
          </a:xfrm>
          <a:prstGeom prst="rect">
            <a:avLst/>
          </a:prstGeom>
          <a:solidFill>
            <a:schemeClr val="bg1"/>
          </a:solidFill>
          <a:ln w="603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1" name="Rectangle 10"/>
          <p:cNvSpPr/>
          <p:nvPr/>
        </p:nvSpPr>
        <p:spPr>
          <a:xfrm>
            <a:off x="2514600" y="4022090"/>
            <a:ext cx="1724025" cy="2000250"/>
          </a:xfrm>
          <a:prstGeom prst="rect">
            <a:avLst/>
          </a:prstGeom>
          <a:solidFill>
            <a:schemeClr val="bg1"/>
          </a:solidFill>
          <a:ln w="603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12" name="Text Box 7"/>
          <p:cNvSpPr txBox="1">
            <a:spLocks noChangeArrowheads="1"/>
          </p:cNvSpPr>
          <p:nvPr/>
        </p:nvSpPr>
        <p:spPr bwMode="auto">
          <a:xfrm>
            <a:off x="2597492" y="1678940"/>
            <a:ext cx="1562100" cy="18669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0" b="1" i="0" u="none" strike="noStrike" cap="none" normalizeH="0" baseline="0" dirty="0" smtClean="0">
                <a:ln>
                  <a:noFill/>
                </a:ln>
                <a:solidFill>
                  <a:schemeClr val="tx1"/>
                </a:solidFill>
                <a:effectLst/>
                <a:latin typeface="SassoonPrimary" panose="020B0500000000000000" pitchFamily="34" charset="0"/>
                <a:ea typeface="Calibri" panose="020F0502020204030204" pitchFamily="34" charset="0"/>
                <a:cs typeface="Times New Roman" panose="02020603050405020304" pitchFamily="18" charset="0"/>
              </a:rPr>
              <a:t>t</a:t>
            </a:r>
            <a:endParaRPr kumimoji="0" lang="en-US" altLang="en-US" sz="800" b="0" i="0" u="none" strike="noStrike" cap="none" normalizeH="0" baseline="0" dirty="0" smtClean="0">
              <a:ln>
                <a:noFill/>
              </a:ln>
              <a:solidFill>
                <a:schemeClr val="tx1"/>
              </a:solidFill>
              <a:effectLst/>
              <a:latin typeface="SassoonPrimary" panose="020B0500000000000000"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3" name="Text Box 8"/>
          <p:cNvSpPr txBox="1">
            <a:spLocks noChangeArrowheads="1"/>
          </p:cNvSpPr>
          <p:nvPr/>
        </p:nvSpPr>
        <p:spPr bwMode="auto">
          <a:xfrm>
            <a:off x="4772025" y="1580957"/>
            <a:ext cx="1562100" cy="18669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0" b="1" i="0" u="none" strike="noStrike" cap="none" normalizeH="0" baseline="0" dirty="0" smtClean="0">
                <a:ln>
                  <a:noFill/>
                </a:ln>
                <a:solidFill>
                  <a:schemeClr val="tx1"/>
                </a:solidFill>
                <a:effectLst/>
                <a:latin typeface="SassoonPrimary" panose="020B0500000000000000" pitchFamily="34" charset="0"/>
                <a:ea typeface="Calibri" panose="020F0502020204030204" pitchFamily="34" charset="0"/>
                <a:cs typeface="Times New Roman" panose="02020603050405020304" pitchFamily="18" charset="0"/>
              </a:rPr>
              <a:t>s</a:t>
            </a:r>
            <a:endParaRPr kumimoji="0" lang="en-US" altLang="en-US" sz="800" b="0" i="0" u="none" strike="noStrike" cap="none" normalizeH="0" baseline="0" dirty="0" smtClean="0">
              <a:ln>
                <a:noFill/>
              </a:ln>
              <a:solidFill>
                <a:schemeClr val="tx1"/>
              </a:solidFill>
              <a:effectLst/>
              <a:latin typeface="SassoonPrimary" panose="020B0500000000000000"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4" name="Text Box 9"/>
          <p:cNvSpPr txBox="1">
            <a:spLocks noChangeArrowheads="1"/>
          </p:cNvSpPr>
          <p:nvPr/>
        </p:nvSpPr>
        <p:spPr bwMode="auto">
          <a:xfrm>
            <a:off x="7243762" y="1561465"/>
            <a:ext cx="1562100" cy="18669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0" b="1" i="0" u="none" strike="noStrike" cap="none" normalizeH="0" baseline="0" dirty="0" err="1" smtClean="0">
                <a:ln>
                  <a:noFill/>
                </a:ln>
                <a:solidFill>
                  <a:schemeClr val="tx1"/>
                </a:solidFill>
                <a:effectLst/>
                <a:latin typeface="SassoonPrimary" panose="020B0500000000000000" pitchFamily="34" charset="0"/>
                <a:ea typeface="Calibri" panose="020F0502020204030204" pitchFamily="34" charset="0"/>
                <a:cs typeface="Times New Roman" panose="02020603050405020304" pitchFamily="18" charset="0"/>
              </a:rPr>
              <a:t>i</a:t>
            </a:r>
            <a:endParaRPr kumimoji="0" lang="en-US" altLang="en-US" sz="800" b="0" i="0" u="none" strike="noStrike" cap="none" normalizeH="0" baseline="0" dirty="0" smtClean="0">
              <a:ln>
                <a:noFill/>
              </a:ln>
              <a:solidFill>
                <a:schemeClr val="tx1"/>
              </a:solidFill>
              <a:effectLst/>
              <a:latin typeface="SassoonPrimary" panose="020B0500000000000000"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5" name="Text Box 12"/>
          <p:cNvSpPr txBox="1">
            <a:spLocks noChangeArrowheads="1"/>
          </p:cNvSpPr>
          <p:nvPr/>
        </p:nvSpPr>
        <p:spPr bwMode="auto">
          <a:xfrm>
            <a:off x="395287" y="4025565"/>
            <a:ext cx="1562100" cy="18669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0" b="1" i="0" u="none" strike="noStrike" cap="none" normalizeH="0" baseline="0" dirty="0" smtClean="0">
                <a:ln>
                  <a:noFill/>
                </a:ln>
                <a:solidFill>
                  <a:schemeClr val="tx1"/>
                </a:solidFill>
                <a:effectLst/>
                <a:latin typeface="SassoonPrimary" panose="020B0500000000000000" pitchFamily="34" charset="0"/>
                <a:ea typeface="Calibri" panose="020F0502020204030204" pitchFamily="34" charset="0"/>
                <a:cs typeface="Times New Roman" panose="02020603050405020304" pitchFamily="18" charset="0"/>
              </a:rPr>
              <a:t>p</a:t>
            </a:r>
            <a:endParaRPr kumimoji="0" lang="en-US" altLang="en-US" sz="800" b="0" i="0" u="none" strike="noStrike" cap="none" normalizeH="0" baseline="0" dirty="0" smtClean="0">
              <a:ln>
                <a:noFill/>
              </a:ln>
              <a:solidFill>
                <a:schemeClr val="tx1"/>
              </a:solidFill>
              <a:effectLst/>
              <a:latin typeface="SassoonPrimary" panose="020B0500000000000000"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6" name="Text Box 11"/>
          <p:cNvSpPr txBox="1">
            <a:spLocks noChangeArrowheads="1"/>
          </p:cNvSpPr>
          <p:nvPr/>
        </p:nvSpPr>
        <p:spPr bwMode="auto">
          <a:xfrm>
            <a:off x="2626246" y="4104449"/>
            <a:ext cx="1562100" cy="18669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9000" b="1" i="0" u="none" strike="noStrike" cap="none" normalizeH="0" baseline="0" dirty="0" smtClean="0">
                <a:ln>
                  <a:noFill/>
                </a:ln>
                <a:solidFill>
                  <a:schemeClr val="tx1"/>
                </a:solidFill>
                <a:effectLst/>
                <a:latin typeface="SassoonPrimary" panose="020B0500000000000000" pitchFamily="34" charset="0"/>
                <a:ea typeface="Calibri" panose="020F0502020204030204" pitchFamily="34" charset="0"/>
                <a:cs typeface="Times New Roman" panose="02020603050405020304" pitchFamily="18" charset="0"/>
              </a:rPr>
              <a:t>n</a:t>
            </a:r>
            <a:endParaRPr kumimoji="0" lang="en-US" altLang="en-US" sz="800" b="0" i="0" u="none" strike="noStrike" cap="none" normalizeH="0" baseline="0" dirty="0" smtClean="0">
              <a:ln>
                <a:noFill/>
              </a:ln>
              <a:solidFill>
                <a:schemeClr val="tx1"/>
              </a:solidFill>
              <a:effectLst/>
              <a:latin typeface="SassoonPrimary" panose="020B0500000000000000"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7" name="Rectangle 13"/>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18" name="Rectangle 17"/>
          <p:cNvSpPr/>
          <p:nvPr/>
        </p:nvSpPr>
        <p:spPr>
          <a:xfrm>
            <a:off x="4463988" y="3990174"/>
            <a:ext cx="4572000" cy="1638910"/>
          </a:xfrm>
          <a:prstGeom prst="rect">
            <a:avLst/>
          </a:prstGeom>
        </p:spPr>
        <p:txBody>
          <a:bodyPr>
            <a:spAutoFit/>
          </a:bodyPr>
          <a:lstStyle/>
          <a:p>
            <a:pPr>
              <a:spcAft>
                <a:spcPts val="0"/>
              </a:spcAft>
              <a:tabLst>
                <a:tab pos="2865755" algn="ctr"/>
                <a:tab pos="5731510" algn="r"/>
              </a:tabLst>
            </a:pPr>
            <a:r>
              <a:rPr lang="en-GB" sz="2000" dirty="0" smtClean="0">
                <a:latin typeface="SassoonPrimary" panose="020B0500000000000000" pitchFamily="34" charset="0"/>
                <a:ea typeface="Calibri" panose="020F0502020204030204" pitchFamily="34" charset="0"/>
                <a:cs typeface="Times New Roman" panose="02020603050405020304" pitchFamily="18" charset="0"/>
              </a:rPr>
              <a:t>Can </a:t>
            </a:r>
            <a:r>
              <a:rPr lang="en-GB" sz="2000" dirty="0">
                <a:latin typeface="SassoonPrimary" panose="020B0500000000000000" pitchFamily="34" charset="0"/>
                <a:ea typeface="Calibri" panose="020F0502020204030204" pitchFamily="34" charset="0"/>
                <a:cs typeface="Times New Roman" panose="02020603050405020304" pitchFamily="18" charset="0"/>
              </a:rPr>
              <a:t>you make</a:t>
            </a:r>
            <a:r>
              <a:rPr lang="en-GB" sz="2000" dirty="0" smtClean="0">
                <a:latin typeface="SassoonPrimary" panose="020B0500000000000000" pitchFamily="34" charset="0"/>
                <a:ea typeface="Calibri" panose="020F0502020204030204" pitchFamily="34" charset="0"/>
                <a:cs typeface="Times New Roman" panose="02020603050405020304" pitchFamily="18" charset="0"/>
              </a:rPr>
              <a:t>….?</a:t>
            </a:r>
          </a:p>
          <a:p>
            <a:pPr>
              <a:spcAft>
                <a:spcPts val="0"/>
              </a:spcAft>
              <a:tabLst>
                <a:tab pos="2865755" algn="ctr"/>
                <a:tab pos="5731510" algn="r"/>
              </a:tabLst>
            </a:pPr>
            <a:endParaRPr lang="en-GB" sz="1050" dirty="0">
              <a:latin typeface="SassoonPrimary" panose="020B0500000000000000" pitchFamily="34" charset="0"/>
              <a:ea typeface="Calibri" panose="020F0502020204030204" pitchFamily="34" charset="0"/>
              <a:cs typeface="Times New Roman" panose="02020603050405020304" pitchFamily="18" charset="0"/>
            </a:endParaRPr>
          </a:p>
          <a:p>
            <a:pPr>
              <a:spcAft>
                <a:spcPts val="0"/>
              </a:spcAft>
              <a:tabLst>
                <a:tab pos="2865755" algn="ctr"/>
                <a:tab pos="5731510" algn="r"/>
              </a:tabLst>
            </a:pPr>
            <a:r>
              <a:rPr lang="en-GB" sz="2000" dirty="0" err="1">
                <a:latin typeface="SassoonPrimary" panose="020B0500000000000000" pitchFamily="34" charset="0"/>
                <a:ea typeface="Calibri" panose="020F0502020204030204" pitchFamily="34" charset="0"/>
                <a:cs typeface="Times New Roman" panose="02020603050405020304" pitchFamily="18" charset="0"/>
              </a:rPr>
              <a:t>at,sit,sat,pin,pan,nip,pit,sin,sip,tap</a:t>
            </a:r>
            <a:r>
              <a:rPr lang="en-GB" sz="2000" dirty="0" smtClean="0">
                <a:latin typeface="SassoonPrimary" panose="020B0500000000000000" pitchFamily="34" charset="0"/>
                <a:ea typeface="Calibri" panose="020F0502020204030204" pitchFamily="34" charset="0"/>
                <a:cs typeface="Times New Roman" panose="02020603050405020304" pitchFamily="18" charset="0"/>
              </a:rPr>
              <a:t>,</a:t>
            </a:r>
          </a:p>
          <a:p>
            <a:pPr>
              <a:spcAft>
                <a:spcPts val="0"/>
              </a:spcAft>
              <a:tabLst>
                <a:tab pos="2865755" algn="ctr"/>
                <a:tab pos="5731510" algn="r"/>
              </a:tabLst>
            </a:pPr>
            <a:r>
              <a:rPr lang="en-GB" sz="2000" dirty="0" smtClean="0">
                <a:latin typeface="SassoonPrimary" panose="020B0500000000000000" pitchFamily="34" charset="0"/>
                <a:ea typeface="Calibri" panose="020F0502020204030204" pitchFamily="34" charset="0"/>
                <a:cs typeface="Times New Roman" panose="02020603050405020304" pitchFamily="18" charset="0"/>
              </a:rPr>
              <a:t>tip</a:t>
            </a:r>
            <a:r>
              <a:rPr lang="en-GB" dirty="0" smtClean="0">
                <a:latin typeface="SassoonPrimary" panose="020B0500000000000000" pitchFamily="34" charset="0"/>
                <a:ea typeface="Calibri" panose="020F0502020204030204" pitchFamily="34" charset="0"/>
                <a:cs typeface="Times New Roman" panose="02020603050405020304" pitchFamily="18" charset="0"/>
              </a:rPr>
              <a:t>,</a:t>
            </a:r>
          </a:p>
          <a:p>
            <a:pPr>
              <a:spcAft>
                <a:spcPts val="0"/>
              </a:spcAft>
              <a:tabLst>
                <a:tab pos="2865755" algn="ctr"/>
                <a:tab pos="5731510" algn="r"/>
              </a:tabLst>
            </a:pPr>
            <a:endParaRPr lang="en-GB" sz="1000" dirty="0" smtClean="0">
              <a:latin typeface="Comic Sans MS" panose="030F0702030302020204" pitchFamily="66" charset="0"/>
              <a:ea typeface="Calibri" panose="020F0502020204030204" pitchFamily="34" charset="0"/>
              <a:cs typeface="Times New Roman" panose="02020603050405020304" pitchFamily="18" charset="0"/>
            </a:endParaRPr>
          </a:p>
          <a:p>
            <a:pPr>
              <a:spcAft>
                <a:spcPts val="0"/>
              </a:spcAft>
              <a:tabLst>
                <a:tab pos="2865755" algn="ctr"/>
                <a:tab pos="5731510" algn="r"/>
              </a:tabLst>
            </a:pPr>
            <a:endParaRPr lang="en-GB" sz="1000" dirty="0">
              <a:effectLst/>
              <a:latin typeface="Comic Sans MS" panose="030F0702030302020204" pitchFamily="66" charset="0"/>
              <a:ea typeface="Calibri" panose="020F0502020204030204" pitchFamily="34" charset="0"/>
              <a:cs typeface="Times New Roman" panose="02020603050405020304" pitchFamily="18" charset="0"/>
            </a:endParaRPr>
          </a:p>
          <a:p>
            <a:pPr>
              <a:spcAft>
                <a:spcPts val="0"/>
              </a:spcAft>
              <a:tabLst>
                <a:tab pos="2865755" algn="ctr"/>
                <a:tab pos="5731510" algn="r"/>
              </a:tabLs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419375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93011848"/>
              </p:ext>
            </p:extLst>
          </p:nvPr>
        </p:nvGraphicFramePr>
        <p:xfrm>
          <a:off x="323530" y="332646"/>
          <a:ext cx="8424932" cy="6264705"/>
        </p:xfrm>
        <a:graphic>
          <a:graphicData uri="http://schemas.openxmlformats.org/drawingml/2006/table">
            <a:tbl>
              <a:tblPr firstRow="1" firstCol="1" bandRow="1">
                <a:tableStyleId>{5C22544A-7EE6-4342-B048-85BDC9FD1C3A}</a:tableStyleId>
              </a:tblPr>
              <a:tblGrid>
                <a:gridCol w="947096">
                  <a:extLst>
                    <a:ext uri="{9D8B030D-6E8A-4147-A177-3AD203B41FA5}">
                      <a16:colId xmlns:a16="http://schemas.microsoft.com/office/drawing/2014/main" val="764294797"/>
                    </a:ext>
                  </a:extLst>
                </a:gridCol>
                <a:gridCol w="858700">
                  <a:extLst>
                    <a:ext uri="{9D8B030D-6E8A-4147-A177-3AD203B41FA5}">
                      <a16:colId xmlns:a16="http://schemas.microsoft.com/office/drawing/2014/main" val="1528970105"/>
                    </a:ext>
                  </a:extLst>
                </a:gridCol>
                <a:gridCol w="88218">
                  <a:extLst>
                    <a:ext uri="{9D8B030D-6E8A-4147-A177-3AD203B41FA5}">
                      <a16:colId xmlns:a16="http://schemas.microsoft.com/office/drawing/2014/main" val="3642789131"/>
                    </a:ext>
                  </a:extLst>
                </a:gridCol>
                <a:gridCol w="879220">
                  <a:extLst>
                    <a:ext uri="{9D8B030D-6E8A-4147-A177-3AD203B41FA5}">
                      <a16:colId xmlns:a16="http://schemas.microsoft.com/office/drawing/2014/main" val="2285372130"/>
                    </a:ext>
                  </a:extLst>
                </a:gridCol>
                <a:gridCol w="849755">
                  <a:extLst>
                    <a:ext uri="{9D8B030D-6E8A-4147-A177-3AD203B41FA5}">
                      <a16:colId xmlns:a16="http://schemas.microsoft.com/office/drawing/2014/main" val="1641915558"/>
                    </a:ext>
                  </a:extLst>
                </a:gridCol>
                <a:gridCol w="964459">
                  <a:extLst>
                    <a:ext uri="{9D8B030D-6E8A-4147-A177-3AD203B41FA5}">
                      <a16:colId xmlns:a16="http://schemas.microsoft.com/office/drawing/2014/main" val="3477086213"/>
                    </a:ext>
                  </a:extLst>
                </a:gridCol>
                <a:gridCol w="88218">
                  <a:extLst>
                    <a:ext uri="{9D8B030D-6E8A-4147-A177-3AD203B41FA5}">
                      <a16:colId xmlns:a16="http://schemas.microsoft.com/office/drawing/2014/main" val="752755158"/>
                    </a:ext>
                  </a:extLst>
                </a:gridCol>
                <a:gridCol w="968667">
                  <a:extLst>
                    <a:ext uri="{9D8B030D-6E8A-4147-A177-3AD203B41FA5}">
                      <a16:colId xmlns:a16="http://schemas.microsoft.com/office/drawing/2014/main" val="1828029346"/>
                    </a:ext>
                  </a:extLst>
                </a:gridCol>
                <a:gridCol w="829233">
                  <a:extLst>
                    <a:ext uri="{9D8B030D-6E8A-4147-A177-3AD203B41FA5}">
                      <a16:colId xmlns:a16="http://schemas.microsoft.com/office/drawing/2014/main" val="2536209677"/>
                    </a:ext>
                  </a:extLst>
                </a:gridCol>
                <a:gridCol w="933941">
                  <a:extLst>
                    <a:ext uri="{9D8B030D-6E8A-4147-A177-3AD203B41FA5}">
                      <a16:colId xmlns:a16="http://schemas.microsoft.com/office/drawing/2014/main" val="2332852956"/>
                    </a:ext>
                  </a:extLst>
                </a:gridCol>
                <a:gridCol w="88218">
                  <a:extLst>
                    <a:ext uri="{9D8B030D-6E8A-4147-A177-3AD203B41FA5}">
                      <a16:colId xmlns:a16="http://schemas.microsoft.com/office/drawing/2014/main" val="118668219"/>
                    </a:ext>
                  </a:extLst>
                </a:gridCol>
                <a:gridCol w="929207">
                  <a:extLst>
                    <a:ext uri="{9D8B030D-6E8A-4147-A177-3AD203B41FA5}">
                      <a16:colId xmlns:a16="http://schemas.microsoft.com/office/drawing/2014/main" val="1476988407"/>
                    </a:ext>
                  </a:extLst>
                </a:gridCol>
              </a:tblGrid>
              <a:tr h="323480">
                <a:tc>
                  <a:txBody>
                    <a:bodyPr/>
                    <a:lstStyle/>
                    <a:p>
                      <a:pPr algn="ctr">
                        <a:lnSpc>
                          <a:spcPct val="115000"/>
                        </a:lnSpc>
                        <a:spcAft>
                          <a:spcPts val="0"/>
                        </a:spcAft>
                      </a:pPr>
                      <a:r>
                        <a:rPr lang="en-GB" sz="700">
                          <a:effectLst/>
                        </a:rPr>
                        <a:t>Term 1</a:t>
                      </a:r>
                      <a:endParaRPr lang="en-GB" sz="800">
                        <a:effectLst/>
                      </a:endParaRPr>
                    </a:p>
                    <a:p>
                      <a:pPr algn="ctr">
                        <a:lnSpc>
                          <a:spcPct val="115000"/>
                        </a:lnSpc>
                        <a:spcAft>
                          <a:spcPts val="0"/>
                        </a:spcAft>
                      </a:pPr>
                      <a:r>
                        <a:rPr lang="en-GB" sz="700">
                          <a:effectLst/>
                        </a:rPr>
                        <a:t>Mid Sept-Dec</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a:txBody>
                    <a:bodyPr/>
                    <a:lstStyle/>
                    <a:p>
                      <a:pPr>
                        <a:lnSpc>
                          <a:spcPct val="115000"/>
                        </a:lnSpc>
                        <a:spcAft>
                          <a:spcPts val="0"/>
                        </a:spcAft>
                      </a:pPr>
                      <a:r>
                        <a:rPr lang="en-GB" sz="600">
                          <a:effectLst/>
                        </a:rPr>
                        <a:t>Initial sounds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gridSpan="2">
                  <a:txBody>
                    <a:bodyPr/>
                    <a:lstStyle/>
                    <a:p>
                      <a:pPr>
                        <a:lnSpc>
                          <a:spcPct val="115000"/>
                        </a:lnSpc>
                        <a:spcAft>
                          <a:spcPts val="0"/>
                        </a:spcAft>
                      </a:pPr>
                      <a:r>
                        <a:rPr lang="en-GB" sz="600">
                          <a:effectLst/>
                        </a:rPr>
                        <a:t>Common words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hMerge="1">
                  <a:txBody>
                    <a:bodyPr/>
                    <a:lstStyle/>
                    <a:p>
                      <a:endParaRPr lang="en-GB"/>
                    </a:p>
                  </a:txBody>
                  <a:tcPr/>
                </a:tc>
                <a:tc>
                  <a:txBody>
                    <a:bodyPr/>
                    <a:lstStyle/>
                    <a:p>
                      <a:pPr algn="ctr">
                        <a:lnSpc>
                          <a:spcPct val="115000"/>
                        </a:lnSpc>
                        <a:spcAft>
                          <a:spcPts val="0"/>
                        </a:spcAft>
                      </a:pPr>
                      <a:r>
                        <a:rPr lang="en-GB" sz="700">
                          <a:effectLst/>
                        </a:rPr>
                        <a:t>Term 2  Jan-March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a:txBody>
                    <a:bodyPr/>
                    <a:lstStyle/>
                    <a:p>
                      <a:pPr algn="ctr">
                        <a:lnSpc>
                          <a:spcPct val="115000"/>
                        </a:lnSpc>
                        <a:spcAft>
                          <a:spcPts val="0"/>
                        </a:spcAft>
                      </a:pPr>
                      <a:r>
                        <a:rPr lang="en-GB" sz="700">
                          <a:effectLst/>
                        </a:rPr>
                        <a:t>Initial Sounds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gridSpan="2">
                  <a:txBody>
                    <a:bodyPr/>
                    <a:lstStyle/>
                    <a:p>
                      <a:pPr algn="ctr">
                        <a:lnSpc>
                          <a:spcPct val="115000"/>
                        </a:lnSpc>
                        <a:spcAft>
                          <a:spcPts val="0"/>
                        </a:spcAft>
                      </a:pPr>
                      <a:r>
                        <a:rPr lang="en-GB" sz="700">
                          <a:effectLst/>
                        </a:rPr>
                        <a:t> Common Words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hMerge="1">
                  <a:txBody>
                    <a:bodyPr/>
                    <a:lstStyle/>
                    <a:p>
                      <a:endParaRPr lang="en-GB"/>
                    </a:p>
                  </a:txBody>
                  <a:tcPr/>
                </a:tc>
                <a:tc>
                  <a:txBody>
                    <a:bodyPr/>
                    <a:lstStyle/>
                    <a:p>
                      <a:pPr algn="ctr">
                        <a:lnSpc>
                          <a:spcPct val="115000"/>
                        </a:lnSpc>
                        <a:spcAft>
                          <a:spcPts val="0"/>
                        </a:spcAft>
                      </a:pPr>
                      <a:r>
                        <a:rPr lang="en-GB" sz="700">
                          <a:effectLst/>
                        </a:rPr>
                        <a:t>Term 3 </a:t>
                      </a:r>
                      <a:endParaRPr lang="en-GB" sz="800">
                        <a:effectLst/>
                      </a:endParaRPr>
                    </a:p>
                    <a:p>
                      <a:pPr algn="ctr">
                        <a:lnSpc>
                          <a:spcPct val="115000"/>
                        </a:lnSpc>
                        <a:spcAft>
                          <a:spcPts val="0"/>
                        </a:spcAft>
                      </a:pPr>
                      <a:r>
                        <a:rPr lang="en-GB" sz="700">
                          <a:effectLst/>
                        </a:rPr>
                        <a:t>April – June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gridSpan="2">
                  <a:txBody>
                    <a:bodyPr/>
                    <a:lstStyle/>
                    <a:p>
                      <a:pPr algn="ctr">
                        <a:lnSpc>
                          <a:spcPct val="115000"/>
                        </a:lnSpc>
                        <a:spcAft>
                          <a:spcPts val="0"/>
                        </a:spcAft>
                      </a:pPr>
                      <a:r>
                        <a:rPr lang="en-GB" sz="700">
                          <a:effectLst/>
                        </a:rPr>
                        <a:t>Initial Blends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hMerge="1">
                  <a:txBody>
                    <a:bodyPr/>
                    <a:lstStyle/>
                    <a:p>
                      <a:endParaRPr lang="en-GB"/>
                    </a:p>
                  </a:txBody>
                  <a:tcPr/>
                </a:tc>
                <a:tc>
                  <a:txBody>
                    <a:bodyPr/>
                    <a:lstStyle/>
                    <a:p>
                      <a:pPr algn="ctr">
                        <a:lnSpc>
                          <a:spcPct val="115000"/>
                        </a:lnSpc>
                        <a:spcAft>
                          <a:spcPts val="0"/>
                        </a:spcAft>
                      </a:pPr>
                      <a:r>
                        <a:rPr lang="en-GB" sz="700">
                          <a:effectLst/>
                        </a:rPr>
                        <a:t>Common words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extLst>
                  <a:ext uri="{0D108BD9-81ED-4DB2-BD59-A6C34878D82A}">
                    <a16:rowId xmlns:a16="http://schemas.microsoft.com/office/drawing/2014/main" val="4067085556"/>
                  </a:ext>
                </a:extLst>
              </a:tr>
              <a:tr h="323480">
                <a:tc>
                  <a:txBody>
                    <a:bodyPr/>
                    <a:lstStyle/>
                    <a:p>
                      <a:pPr algn="ctr">
                        <a:lnSpc>
                          <a:spcPct val="115000"/>
                        </a:lnSpc>
                        <a:spcAft>
                          <a:spcPts val="0"/>
                        </a:spcAft>
                      </a:pPr>
                      <a:r>
                        <a:rPr lang="en-GB" sz="700">
                          <a:effectLst/>
                        </a:rPr>
                        <a:t>Week 1</a:t>
                      </a:r>
                      <a:endParaRPr lang="en-GB" sz="800">
                        <a:effectLst/>
                      </a:endParaRPr>
                    </a:p>
                    <a:p>
                      <a:pPr algn="ctr">
                        <a:lnSpc>
                          <a:spcPct val="115000"/>
                        </a:lnSpc>
                        <a:spcAft>
                          <a:spcPts val="0"/>
                        </a:spcAft>
                      </a:pPr>
                      <a:r>
                        <a:rPr lang="en-GB" sz="700">
                          <a:effectLst/>
                        </a:rPr>
                        <a:t>2/9</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a:txBody>
                    <a:bodyPr/>
                    <a:lstStyle/>
                    <a:p>
                      <a:pPr algn="ctr">
                        <a:lnSpc>
                          <a:spcPct val="115000"/>
                        </a:lnSpc>
                        <a:spcAft>
                          <a:spcPts val="0"/>
                        </a:spcAft>
                      </a:pPr>
                      <a:r>
                        <a:rPr lang="en-GB" sz="700">
                          <a:effectLst/>
                        </a:rPr>
                        <a:t>a  t</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gridSpan="2">
                  <a:txBody>
                    <a:bodyPr/>
                    <a:lstStyle/>
                    <a:p>
                      <a:pPr algn="ctr">
                        <a:lnSpc>
                          <a:spcPct val="115000"/>
                        </a:lnSpc>
                        <a:spcAft>
                          <a:spcPts val="0"/>
                        </a:spcAft>
                      </a:pPr>
                      <a:r>
                        <a:rPr lang="en-GB" sz="700">
                          <a:effectLst/>
                        </a:rPr>
                        <a:t>a  at   the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hMerge="1">
                  <a:txBody>
                    <a:bodyPr/>
                    <a:lstStyle/>
                    <a:p>
                      <a:endParaRPr lang="en-GB"/>
                    </a:p>
                  </a:txBody>
                  <a:tcPr/>
                </a:tc>
                <a:tc>
                  <a:txBody>
                    <a:bodyPr/>
                    <a:lstStyle/>
                    <a:p>
                      <a:pPr algn="ctr">
                        <a:lnSpc>
                          <a:spcPct val="115000"/>
                        </a:lnSpc>
                        <a:spcAft>
                          <a:spcPts val="0"/>
                        </a:spcAft>
                      </a:pPr>
                      <a:r>
                        <a:rPr lang="en-GB" sz="700">
                          <a:effectLst/>
                        </a:rPr>
                        <a:t>Week 1</a:t>
                      </a:r>
                      <a:endParaRPr lang="en-GB" sz="800">
                        <a:effectLst/>
                      </a:endParaRPr>
                    </a:p>
                    <a:p>
                      <a:pPr algn="ctr">
                        <a:lnSpc>
                          <a:spcPct val="115000"/>
                        </a:lnSpc>
                        <a:spcAft>
                          <a:spcPts val="0"/>
                        </a:spcAft>
                      </a:pPr>
                      <a:r>
                        <a:rPr lang="en-GB" sz="700">
                          <a:effectLst/>
                        </a:rPr>
                        <a:t>6/1</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a:txBody>
                    <a:bodyPr/>
                    <a:lstStyle/>
                    <a:p>
                      <a:pPr algn="ctr">
                        <a:lnSpc>
                          <a:spcPct val="115000"/>
                        </a:lnSpc>
                        <a:spcAft>
                          <a:spcPts val="0"/>
                        </a:spcAft>
                      </a:pPr>
                      <a:r>
                        <a:rPr lang="en-GB" sz="700">
                          <a:effectLst/>
                        </a:rPr>
                        <a:t>y  z</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nchor="ctr"/>
                </a:tc>
                <a:tc gridSpan="2">
                  <a:txBody>
                    <a:bodyPr/>
                    <a:lstStyle/>
                    <a:p>
                      <a:pPr algn="ctr">
                        <a:lnSpc>
                          <a:spcPct val="115000"/>
                        </a:lnSpc>
                        <a:spcAft>
                          <a:spcPts val="0"/>
                        </a:spcAft>
                      </a:pPr>
                      <a:r>
                        <a:rPr lang="en-GB" sz="700">
                          <a:effectLst/>
                        </a:rPr>
                        <a:t>your by only</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nchor="ctr"/>
                </a:tc>
                <a:tc hMerge="1">
                  <a:txBody>
                    <a:bodyPr/>
                    <a:lstStyle/>
                    <a:p>
                      <a:endParaRPr lang="en-GB"/>
                    </a:p>
                  </a:txBody>
                  <a:tcPr/>
                </a:tc>
                <a:tc>
                  <a:txBody>
                    <a:bodyPr/>
                    <a:lstStyle/>
                    <a:p>
                      <a:pPr algn="ctr">
                        <a:lnSpc>
                          <a:spcPct val="115000"/>
                        </a:lnSpc>
                        <a:spcAft>
                          <a:spcPts val="0"/>
                        </a:spcAft>
                      </a:pPr>
                      <a:r>
                        <a:rPr lang="en-GB" sz="700">
                          <a:effectLst/>
                        </a:rPr>
                        <a:t>Week 1</a:t>
                      </a:r>
                      <a:endParaRPr lang="en-GB" sz="800">
                        <a:effectLst/>
                      </a:endParaRPr>
                    </a:p>
                    <a:p>
                      <a:pPr algn="ctr">
                        <a:lnSpc>
                          <a:spcPct val="115000"/>
                        </a:lnSpc>
                        <a:spcAft>
                          <a:spcPts val="0"/>
                        </a:spcAft>
                      </a:pPr>
                      <a:r>
                        <a:rPr lang="en-GB" sz="700">
                          <a:effectLst/>
                        </a:rPr>
                        <a:t>20/4</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gridSpan="2">
                  <a:txBody>
                    <a:bodyPr/>
                    <a:lstStyle/>
                    <a:p>
                      <a:pPr algn="ctr">
                        <a:lnSpc>
                          <a:spcPct val="115000"/>
                        </a:lnSpc>
                        <a:spcAft>
                          <a:spcPts val="0"/>
                        </a:spcAft>
                      </a:pPr>
                      <a:r>
                        <a:rPr lang="en-GB" sz="700">
                          <a:effectLst/>
                        </a:rPr>
                        <a:t>oo</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hMerge="1">
                  <a:txBody>
                    <a:bodyPr/>
                    <a:lstStyle/>
                    <a:p>
                      <a:endParaRPr lang="en-GB"/>
                    </a:p>
                  </a:txBody>
                  <a:tcPr/>
                </a:tc>
                <a:tc>
                  <a:txBody>
                    <a:bodyPr/>
                    <a:lstStyle/>
                    <a:p>
                      <a:pPr algn="ctr">
                        <a:lnSpc>
                          <a:spcPct val="115000"/>
                        </a:lnSpc>
                        <a:spcAft>
                          <a:spcPts val="0"/>
                        </a:spcAft>
                      </a:pPr>
                      <a:r>
                        <a:rPr lang="en-GB" sz="700">
                          <a:effectLst/>
                        </a:rPr>
                        <a:t>had  see  has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extLst>
                  <a:ext uri="{0D108BD9-81ED-4DB2-BD59-A6C34878D82A}">
                    <a16:rowId xmlns:a16="http://schemas.microsoft.com/office/drawing/2014/main" val="3048915307"/>
                  </a:ext>
                </a:extLst>
              </a:tr>
              <a:tr h="323480">
                <a:tc>
                  <a:txBody>
                    <a:bodyPr/>
                    <a:lstStyle/>
                    <a:p>
                      <a:pPr algn="ctr">
                        <a:lnSpc>
                          <a:spcPct val="115000"/>
                        </a:lnSpc>
                        <a:spcAft>
                          <a:spcPts val="0"/>
                        </a:spcAft>
                      </a:pPr>
                      <a:r>
                        <a:rPr lang="en-GB" sz="700">
                          <a:effectLst/>
                        </a:rPr>
                        <a:t>Week 2</a:t>
                      </a:r>
                      <a:endParaRPr lang="en-GB" sz="800">
                        <a:effectLst/>
                      </a:endParaRPr>
                    </a:p>
                    <a:p>
                      <a:pPr algn="ctr">
                        <a:lnSpc>
                          <a:spcPct val="115000"/>
                        </a:lnSpc>
                        <a:spcAft>
                          <a:spcPts val="0"/>
                        </a:spcAft>
                      </a:pPr>
                      <a:r>
                        <a:rPr lang="en-GB" sz="700">
                          <a:effectLst/>
                        </a:rPr>
                        <a:t>9/9</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a:txBody>
                    <a:bodyPr/>
                    <a:lstStyle/>
                    <a:p>
                      <a:pPr algn="ctr">
                        <a:lnSpc>
                          <a:spcPct val="115000"/>
                        </a:lnSpc>
                        <a:spcAft>
                          <a:spcPts val="0"/>
                        </a:spcAft>
                      </a:pPr>
                      <a:r>
                        <a:rPr lang="en-GB" sz="700">
                          <a:effectLst/>
                        </a:rPr>
                        <a:t>s  i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gridSpan="2">
                  <a:txBody>
                    <a:bodyPr/>
                    <a:lstStyle/>
                    <a:p>
                      <a:pPr algn="ctr">
                        <a:lnSpc>
                          <a:spcPct val="115000"/>
                        </a:lnSpc>
                        <a:spcAft>
                          <a:spcPts val="0"/>
                        </a:spcAft>
                      </a:pPr>
                      <a:r>
                        <a:rPr lang="en-GB" sz="700">
                          <a:effectLst/>
                        </a:rPr>
                        <a:t>I   in   it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hMerge="1">
                  <a:txBody>
                    <a:bodyPr/>
                    <a:lstStyle/>
                    <a:p>
                      <a:endParaRPr lang="en-GB"/>
                    </a:p>
                  </a:txBody>
                  <a:tcPr/>
                </a:tc>
                <a:tc>
                  <a:txBody>
                    <a:bodyPr/>
                    <a:lstStyle/>
                    <a:p>
                      <a:pPr algn="ctr">
                        <a:lnSpc>
                          <a:spcPct val="115000"/>
                        </a:lnSpc>
                        <a:spcAft>
                          <a:spcPts val="0"/>
                        </a:spcAft>
                      </a:pPr>
                      <a:r>
                        <a:rPr lang="en-GB" sz="700">
                          <a:effectLst/>
                        </a:rPr>
                        <a:t>Week 2</a:t>
                      </a:r>
                      <a:endParaRPr lang="en-GB" sz="800">
                        <a:effectLst/>
                      </a:endParaRPr>
                    </a:p>
                    <a:p>
                      <a:pPr algn="ctr">
                        <a:lnSpc>
                          <a:spcPct val="115000"/>
                        </a:lnSpc>
                        <a:spcAft>
                          <a:spcPts val="0"/>
                        </a:spcAft>
                      </a:pPr>
                      <a:r>
                        <a:rPr lang="en-GB" sz="700">
                          <a:effectLst/>
                        </a:rPr>
                        <a:t>13/1</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a:txBody>
                    <a:bodyPr/>
                    <a:lstStyle/>
                    <a:p>
                      <a:pPr algn="ctr">
                        <a:lnSpc>
                          <a:spcPct val="115000"/>
                        </a:lnSpc>
                        <a:spcAft>
                          <a:spcPts val="0"/>
                        </a:spcAft>
                      </a:pPr>
                      <a:r>
                        <a:rPr lang="en-GB" sz="700">
                          <a:effectLst/>
                        </a:rPr>
                        <a:t>q(u)  x</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gridSpan="2">
                  <a:txBody>
                    <a:bodyPr/>
                    <a:lstStyle/>
                    <a:p>
                      <a:pPr algn="ctr">
                        <a:lnSpc>
                          <a:spcPct val="115000"/>
                        </a:lnSpc>
                        <a:spcAft>
                          <a:spcPts val="0"/>
                        </a:spcAft>
                      </a:pPr>
                      <a:r>
                        <a:rPr lang="en-GB" sz="700">
                          <a:effectLst/>
                        </a:rPr>
                        <a:t>are dad not</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hMerge="1">
                  <a:txBody>
                    <a:bodyPr/>
                    <a:lstStyle/>
                    <a:p>
                      <a:endParaRPr lang="en-GB"/>
                    </a:p>
                  </a:txBody>
                  <a:tcPr/>
                </a:tc>
                <a:tc>
                  <a:txBody>
                    <a:bodyPr/>
                    <a:lstStyle/>
                    <a:p>
                      <a:pPr algn="ctr">
                        <a:lnSpc>
                          <a:spcPct val="115000"/>
                        </a:lnSpc>
                        <a:spcAft>
                          <a:spcPts val="0"/>
                        </a:spcAft>
                      </a:pPr>
                      <a:r>
                        <a:rPr lang="en-GB" sz="700">
                          <a:effectLst/>
                        </a:rPr>
                        <a:t>Week 2</a:t>
                      </a:r>
                      <a:endParaRPr lang="en-GB" sz="800">
                        <a:effectLst/>
                      </a:endParaRPr>
                    </a:p>
                    <a:p>
                      <a:pPr algn="ctr">
                        <a:lnSpc>
                          <a:spcPct val="115000"/>
                        </a:lnSpc>
                        <a:spcAft>
                          <a:spcPts val="0"/>
                        </a:spcAft>
                      </a:pPr>
                      <a:r>
                        <a:rPr lang="en-GB" sz="700">
                          <a:effectLst/>
                        </a:rPr>
                        <a:t>27/4</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gridSpan="2">
                  <a:txBody>
                    <a:bodyPr/>
                    <a:lstStyle/>
                    <a:p>
                      <a:pPr algn="ctr">
                        <a:lnSpc>
                          <a:spcPct val="115000"/>
                        </a:lnSpc>
                        <a:spcAft>
                          <a:spcPts val="0"/>
                        </a:spcAft>
                      </a:pPr>
                      <a:r>
                        <a:rPr lang="en-GB" sz="700">
                          <a:effectLst/>
                        </a:rPr>
                        <a:t>ck</a:t>
                      </a:r>
                      <a:endParaRPr lang="en-GB" sz="800">
                        <a:effectLst/>
                      </a:endParaRPr>
                    </a:p>
                    <a:p>
                      <a:pPr algn="ctr">
                        <a:lnSpc>
                          <a:spcPct val="115000"/>
                        </a:lnSpc>
                        <a:spcAft>
                          <a:spcPts val="0"/>
                        </a:spcAft>
                      </a:pPr>
                      <a:r>
                        <a:rPr lang="en-GB" sz="700">
                          <a:effectLst/>
                        </a:rPr>
                        <a:t>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hMerge="1">
                  <a:txBody>
                    <a:bodyPr/>
                    <a:lstStyle/>
                    <a:p>
                      <a:endParaRPr lang="en-GB"/>
                    </a:p>
                  </a:txBody>
                  <a:tcPr/>
                </a:tc>
                <a:tc>
                  <a:txBody>
                    <a:bodyPr/>
                    <a:lstStyle/>
                    <a:p>
                      <a:pPr algn="ctr">
                        <a:lnSpc>
                          <a:spcPct val="115000"/>
                        </a:lnSpc>
                        <a:spcAft>
                          <a:spcPts val="0"/>
                        </a:spcAft>
                      </a:pPr>
                      <a:r>
                        <a:rPr lang="en-GB" sz="700">
                          <a:effectLst/>
                        </a:rPr>
                        <a:t>play  no  look</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extLst>
                  <a:ext uri="{0D108BD9-81ED-4DB2-BD59-A6C34878D82A}">
                    <a16:rowId xmlns:a16="http://schemas.microsoft.com/office/drawing/2014/main" val="1518954326"/>
                  </a:ext>
                </a:extLst>
              </a:tr>
              <a:tr h="369692">
                <a:tc>
                  <a:txBody>
                    <a:bodyPr/>
                    <a:lstStyle/>
                    <a:p>
                      <a:pPr algn="ctr">
                        <a:lnSpc>
                          <a:spcPct val="115000"/>
                        </a:lnSpc>
                        <a:spcAft>
                          <a:spcPts val="0"/>
                        </a:spcAft>
                      </a:pPr>
                      <a:r>
                        <a:rPr lang="en-GB" sz="800">
                          <a:effectLst/>
                        </a:rPr>
                        <a:t>Week 3</a:t>
                      </a:r>
                    </a:p>
                    <a:p>
                      <a:pPr algn="ctr">
                        <a:lnSpc>
                          <a:spcPct val="115000"/>
                        </a:lnSpc>
                        <a:spcAft>
                          <a:spcPts val="0"/>
                        </a:spcAft>
                      </a:pPr>
                      <a:r>
                        <a:rPr lang="en-GB" sz="800">
                          <a:effectLst/>
                        </a:rPr>
                        <a:t>16/9</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a:txBody>
                    <a:bodyPr/>
                    <a:lstStyle/>
                    <a:p>
                      <a:pPr algn="ctr">
                        <a:lnSpc>
                          <a:spcPct val="115000"/>
                        </a:lnSpc>
                        <a:spcAft>
                          <a:spcPts val="0"/>
                        </a:spcAft>
                      </a:pPr>
                      <a:r>
                        <a:rPr lang="en-GB" sz="700">
                          <a:effectLst/>
                        </a:rPr>
                        <a:t>p  n</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gridSpan="2">
                  <a:txBody>
                    <a:bodyPr/>
                    <a:lstStyle/>
                    <a:p>
                      <a:pPr algn="ctr">
                        <a:lnSpc>
                          <a:spcPct val="115000"/>
                        </a:lnSpc>
                        <a:spcAft>
                          <a:spcPts val="0"/>
                        </a:spcAft>
                      </a:pPr>
                      <a:r>
                        <a:rPr lang="en-GB" sz="700">
                          <a:effectLst/>
                        </a:rPr>
                        <a:t>an  is  and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hMerge="1">
                  <a:txBody>
                    <a:bodyPr/>
                    <a:lstStyle/>
                    <a:p>
                      <a:endParaRPr lang="en-GB"/>
                    </a:p>
                  </a:txBody>
                  <a:tcPr/>
                </a:tc>
                <a:tc>
                  <a:txBody>
                    <a:bodyPr/>
                    <a:lstStyle/>
                    <a:p>
                      <a:pPr algn="ctr">
                        <a:lnSpc>
                          <a:spcPct val="115000"/>
                        </a:lnSpc>
                        <a:spcAft>
                          <a:spcPts val="0"/>
                        </a:spcAft>
                      </a:pPr>
                      <a:r>
                        <a:rPr lang="en-GB" sz="700">
                          <a:effectLst/>
                        </a:rPr>
                        <a:t>Week 3</a:t>
                      </a:r>
                      <a:endParaRPr lang="en-GB" sz="800">
                        <a:effectLst/>
                      </a:endParaRPr>
                    </a:p>
                    <a:p>
                      <a:pPr algn="ctr">
                        <a:lnSpc>
                          <a:spcPct val="115000"/>
                        </a:lnSpc>
                        <a:spcAft>
                          <a:spcPts val="0"/>
                        </a:spcAft>
                      </a:pPr>
                      <a:r>
                        <a:rPr lang="en-GB" sz="700">
                          <a:effectLst/>
                        </a:rPr>
                        <a:t>20/1</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gridSpan="3">
                  <a:txBody>
                    <a:bodyPr/>
                    <a:lstStyle/>
                    <a:p>
                      <a:pPr algn="ctr">
                        <a:lnSpc>
                          <a:spcPct val="115000"/>
                        </a:lnSpc>
                        <a:spcAft>
                          <a:spcPts val="0"/>
                        </a:spcAft>
                      </a:pPr>
                      <a:r>
                        <a:rPr lang="en-GB" sz="800">
                          <a:effectLst/>
                        </a:rPr>
                        <a:t>Consolidation</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nchor="ctr"/>
                </a:tc>
                <a:tc hMerge="1">
                  <a:txBody>
                    <a:bodyPr/>
                    <a:lstStyle/>
                    <a:p>
                      <a:endParaRPr lang="en-GB"/>
                    </a:p>
                  </a:txBody>
                  <a:tcPr/>
                </a:tc>
                <a:tc hMerge="1">
                  <a:txBody>
                    <a:bodyPr/>
                    <a:lstStyle/>
                    <a:p>
                      <a:endParaRPr lang="en-GB"/>
                    </a:p>
                  </a:txBody>
                  <a:tcPr/>
                </a:tc>
                <a:tc>
                  <a:txBody>
                    <a:bodyPr/>
                    <a:lstStyle/>
                    <a:p>
                      <a:pPr algn="ctr">
                        <a:lnSpc>
                          <a:spcPct val="115000"/>
                        </a:lnSpc>
                        <a:spcAft>
                          <a:spcPts val="0"/>
                        </a:spcAft>
                      </a:pPr>
                      <a:r>
                        <a:rPr lang="en-GB" sz="700">
                          <a:effectLst/>
                        </a:rPr>
                        <a:t>Week 3</a:t>
                      </a:r>
                      <a:endParaRPr lang="en-GB" sz="800">
                        <a:effectLst/>
                      </a:endParaRPr>
                    </a:p>
                    <a:p>
                      <a:pPr algn="ctr">
                        <a:lnSpc>
                          <a:spcPct val="115000"/>
                        </a:lnSpc>
                        <a:spcAft>
                          <a:spcPts val="0"/>
                        </a:spcAft>
                      </a:pPr>
                      <a:r>
                        <a:rPr lang="en-GB" sz="700">
                          <a:effectLst/>
                        </a:rPr>
                        <a:t>4/5</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gridSpan="2">
                  <a:txBody>
                    <a:bodyPr/>
                    <a:lstStyle/>
                    <a:p>
                      <a:pPr algn="ctr">
                        <a:lnSpc>
                          <a:spcPct val="115000"/>
                        </a:lnSpc>
                        <a:spcAft>
                          <a:spcPts val="0"/>
                        </a:spcAft>
                      </a:pPr>
                      <a:r>
                        <a:rPr lang="en-GB" sz="700">
                          <a:effectLst/>
                        </a:rPr>
                        <a:t>ai</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hMerge="1">
                  <a:txBody>
                    <a:bodyPr/>
                    <a:lstStyle/>
                    <a:p>
                      <a:endParaRPr lang="en-GB"/>
                    </a:p>
                  </a:txBody>
                  <a:tcPr/>
                </a:tc>
                <a:tc>
                  <a:txBody>
                    <a:bodyPr/>
                    <a:lstStyle/>
                    <a:p>
                      <a:pPr algn="ctr">
                        <a:lnSpc>
                          <a:spcPct val="115000"/>
                        </a:lnSpc>
                        <a:spcAft>
                          <a:spcPts val="0"/>
                        </a:spcAft>
                      </a:pPr>
                      <a:r>
                        <a:rPr lang="en-GB" sz="700">
                          <a:effectLst/>
                        </a:rPr>
                        <a:t>made, like, make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extLst>
                  <a:ext uri="{0D108BD9-81ED-4DB2-BD59-A6C34878D82A}">
                    <a16:rowId xmlns:a16="http://schemas.microsoft.com/office/drawing/2014/main" val="3687780866"/>
                  </a:ext>
                </a:extLst>
              </a:tr>
              <a:tr h="369692">
                <a:tc>
                  <a:txBody>
                    <a:bodyPr/>
                    <a:lstStyle/>
                    <a:p>
                      <a:pPr algn="ctr">
                        <a:lnSpc>
                          <a:spcPct val="115000"/>
                        </a:lnSpc>
                        <a:spcAft>
                          <a:spcPts val="0"/>
                        </a:spcAft>
                      </a:pPr>
                      <a:r>
                        <a:rPr lang="en-GB" sz="800">
                          <a:effectLst/>
                        </a:rPr>
                        <a:t>Week 5</a:t>
                      </a:r>
                    </a:p>
                    <a:p>
                      <a:pPr algn="ctr">
                        <a:lnSpc>
                          <a:spcPct val="115000"/>
                        </a:lnSpc>
                        <a:spcAft>
                          <a:spcPts val="0"/>
                        </a:spcAft>
                      </a:pPr>
                      <a:r>
                        <a:rPr lang="en-GB" sz="800">
                          <a:effectLst/>
                        </a:rPr>
                        <a:t>30/9</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a:txBody>
                    <a:bodyPr/>
                    <a:lstStyle/>
                    <a:p>
                      <a:pPr>
                        <a:lnSpc>
                          <a:spcPct val="115000"/>
                        </a:lnSpc>
                        <a:spcAft>
                          <a:spcPts val="0"/>
                        </a:spcAft>
                      </a:pPr>
                      <a:r>
                        <a:rPr lang="en-GB" sz="700">
                          <a:effectLst/>
                        </a:rPr>
                        <a:t>       r  m</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gridSpan="2">
                  <a:txBody>
                    <a:bodyPr/>
                    <a:lstStyle/>
                    <a:p>
                      <a:pPr algn="ctr">
                        <a:lnSpc>
                          <a:spcPct val="115000"/>
                        </a:lnSpc>
                        <a:spcAft>
                          <a:spcPts val="0"/>
                        </a:spcAft>
                      </a:pPr>
                      <a:r>
                        <a:rPr lang="en-GB" sz="700">
                          <a:effectLst/>
                        </a:rPr>
                        <a:t>am  me  my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hMerge="1">
                  <a:txBody>
                    <a:bodyPr/>
                    <a:lstStyle/>
                    <a:p>
                      <a:endParaRPr lang="en-GB"/>
                    </a:p>
                  </a:txBody>
                  <a:tcPr/>
                </a:tc>
                <a:tc>
                  <a:txBody>
                    <a:bodyPr/>
                    <a:lstStyle/>
                    <a:p>
                      <a:pPr algn="ctr">
                        <a:lnSpc>
                          <a:spcPct val="115000"/>
                        </a:lnSpc>
                        <a:spcAft>
                          <a:spcPts val="0"/>
                        </a:spcAft>
                      </a:pPr>
                      <a:r>
                        <a:rPr lang="en-GB" sz="700">
                          <a:effectLst/>
                        </a:rPr>
                        <a:t>Week 5</a:t>
                      </a:r>
                      <a:endParaRPr lang="en-GB" sz="800">
                        <a:effectLst/>
                      </a:endParaRPr>
                    </a:p>
                    <a:p>
                      <a:pPr algn="ctr">
                        <a:lnSpc>
                          <a:spcPct val="115000"/>
                        </a:lnSpc>
                        <a:spcAft>
                          <a:spcPts val="0"/>
                        </a:spcAft>
                      </a:pPr>
                      <a:r>
                        <a:rPr lang="en-GB" sz="700">
                          <a:effectLst/>
                        </a:rPr>
                        <a:t>3/2</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a:txBody>
                    <a:bodyPr/>
                    <a:lstStyle/>
                    <a:p>
                      <a:pPr algn="ctr">
                        <a:lnSpc>
                          <a:spcPct val="115000"/>
                        </a:lnSpc>
                        <a:spcAft>
                          <a:spcPts val="0"/>
                        </a:spcAft>
                      </a:pPr>
                      <a:r>
                        <a:rPr lang="en-GB" sz="700">
                          <a:effectLst/>
                        </a:rPr>
                        <a:t>sh (revise a, t, s i)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gridSpan="2">
                  <a:txBody>
                    <a:bodyPr/>
                    <a:lstStyle/>
                    <a:p>
                      <a:pPr algn="ctr">
                        <a:lnSpc>
                          <a:spcPct val="115000"/>
                        </a:lnSpc>
                        <a:spcAft>
                          <a:spcPts val="0"/>
                        </a:spcAft>
                      </a:pPr>
                      <a:r>
                        <a:rPr lang="en-GB" sz="700">
                          <a:effectLst/>
                        </a:rPr>
                        <a:t>she  come   from</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hMerge="1">
                  <a:txBody>
                    <a:bodyPr/>
                    <a:lstStyle/>
                    <a:p>
                      <a:endParaRPr lang="en-GB"/>
                    </a:p>
                  </a:txBody>
                  <a:tcPr/>
                </a:tc>
                <a:tc>
                  <a:txBody>
                    <a:bodyPr/>
                    <a:lstStyle/>
                    <a:p>
                      <a:pPr algn="ctr">
                        <a:lnSpc>
                          <a:spcPct val="115000"/>
                        </a:lnSpc>
                        <a:spcAft>
                          <a:spcPts val="0"/>
                        </a:spcAft>
                      </a:pPr>
                      <a:r>
                        <a:rPr lang="en-GB" sz="700">
                          <a:effectLst/>
                        </a:rPr>
                        <a:t>Week 5</a:t>
                      </a:r>
                      <a:endParaRPr lang="en-GB" sz="800">
                        <a:effectLst/>
                      </a:endParaRPr>
                    </a:p>
                    <a:p>
                      <a:pPr algn="ctr">
                        <a:lnSpc>
                          <a:spcPct val="115000"/>
                        </a:lnSpc>
                        <a:spcAft>
                          <a:spcPts val="0"/>
                        </a:spcAft>
                      </a:pPr>
                      <a:r>
                        <a:rPr lang="en-GB" sz="700">
                          <a:effectLst/>
                        </a:rPr>
                        <a:t>11/5</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gridSpan="3">
                  <a:txBody>
                    <a:bodyPr/>
                    <a:lstStyle/>
                    <a:p>
                      <a:pPr algn="ctr">
                        <a:lnSpc>
                          <a:spcPct val="115000"/>
                        </a:lnSpc>
                        <a:spcAft>
                          <a:spcPts val="0"/>
                        </a:spcAft>
                      </a:pPr>
                      <a:r>
                        <a:rPr lang="en-GB" sz="800">
                          <a:effectLst/>
                        </a:rPr>
                        <a:t>Consolidation</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638302052"/>
                  </a:ext>
                </a:extLst>
              </a:tr>
              <a:tr h="369692">
                <a:tc>
                  <a:txBody>
                    <a:bodyPr/>
                    <a:lstStyle/>
                    <a:p>
                      <a:pPr algn="ctr">
                        <a:lnSpc>
                          <a:spcPct val="115000"/>
                        </a:lnSpc>
                        <a:spcAft>
                          <a:spcPts val="0"/>
                        </a:spcAft>
                      </a:pPr>
                      <a:r>
                        <a:rPr lang="en-GB" sz="800">
                          <a:effectLst/>
                        </a:rPr>
                        <a:t>Week 6</a:t>
                      </a:r>
                    </a:p>
                    <a:p>
                      <a:pPr algn="ctr">
                        <a:lnSpc>
                          <a:spcPct val="115000"/>
                        </a:lnSpc>
                        <a:spcAft>
                          <a:spcPts val="0"/>
                        </a:spcAft>
                      </a:pPr>
                      <a:r>
                        <a:rPr lang="en-GB" sz="800">
                          <a:effectLst/>
                        </a:rPr>
                        <a:t>7/10</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a:txBody>
                    <a:bodyPr/>
                    <a:lstStyle/>
                    <a:p>
                      <a:pPr algn="ctr">
                        <a:lnSpc>
                          <a:spcPct val="115000"/>
                        </a:lnSpc>
                        <a:spcAft>
                          <a:spcPts val="0"/>
                        </a:spcAft>
                      </a:pPr>
                      <a:r>
                        <a:rPr lang="en-GB" sz="700">
                          <a:effectLst/>
                        </a:rPr>
                        <a:t>d  e</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gridSpan="2">
                  <a:txBody>
                    <a:bodyPr/>
                    <a:lstStyle/>
                    <a:p>
                      <a:pPr algn="ctr">
                        <a:lnSpc>
                          <a:spcPct val="115000"/>
                        </a:lnSpc>
                        <a:spcAft>
                          <a:spcPts val="0"/>
                        </a:spcAft>
                      </a:pPr>
                      <a:r>
                        <a:rPr lang="en-GB" sz="700">
                          <a:effectLst/>
                        </a:rPr>
                        <a:t>did  as  he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hMerge="1">
                  <a:txBody>
                    <a:bodyPr/>
                    <a:lstStyle/>
                    <a:p>
                      <a:endParaRPr lang="en-GB"/>
                    </a:p>
                  </a:txBody>
                  <a:tcPr/>
                </a:tc>
                <a:tc>
                  <a:txBody>
                    <a:bodyPr/>
                    <a:lstStyle/>
                    <a:p>
                      <a:pPr algn="ctr">
                        <a:lnSpc>
                          <a:spcPct val="115000"/>
                        </a:lnSpc>
                        <a:spcAft>
                          <a:spcPts val="0"/>
                        </a:spcAft>
                      </a:pPr>
                      <a:r>
                        <a:rPr lang="en-GB" sz="700">
                          <a:effectLst/>
                        </a:rPr>
                        <a:t>Week 6</a:t>
                      </a:r>
                      <a:endParaRPr lang="en-GB" sz="800">
                        <a:effectLst/>
                      </a:endParaRPr>
                    </a:p>
                    <a:p>
                      <a:pPr algn="ctr">
                        <a:lnSpc>
                          <a:spcPct val="115000"/>
                        </a:lnSpc>
                        <a:spcAft>
                          <a:spcPts val="0"/>
                        </a:spcAft>
                      </a:pPr>
                      <a:r>
                        <a:rPr lang="en-GB" sz="700">
                          <a:effectLst/>
                        </a:rPr>
                        <a:t>10/2</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gridSpan="2">
                  <a:txBody>
                    <a:bodyPr/>
                    <a:lstStyle/>
                    <a:p>
                      <a:pPr algn="ctr">
                        <a:lnSpc>
                          <a:spcPct val="115000"/>
                        </a:lnSpc>
                        <a:spcAft>
                          <a:spcPts val="0"/>
                        </a:spcAft>
                      </a:pPr>
                      <a:r>
                        <a:rPr lang="en-GB" sz="700">
                          <a:effectLst/>
                        </a:rPr>
                        <a:t>ch (revise d, e, c, k)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nchor="ctr"/>
                </a:tc>
                <a:tc hMerge="1">
                  <a:txBody>
                    <a:bodyPr/>
                    <a:lstStyle/>
                    <a:p>
                      <a:endParaRPr lang="en-GB"/>
                    </a:p>
                  </a:txBody>
                  <a:tcPr/>
                </a:tc>
                <a:tc>
                  <a:txBody>
                    <a:bodyPr/>
                    <a:lstStyle/>
                    <a:p>
                      <a:pPr algn="ctr">
                        <a:lnSpc>
                          <a:spcPct val="115000"/>
                        </a:lnSpc>
                        <a:spcAft>
                          <a:spcPts val="0"/>
                        </a:spcAft>
                      </a:pPr>
                      <a:r>
                        <a:rPr lang="en-GB" sz="700">
                          <a:effectLst/>
                        </a:rPr>
                        <a:t>with us so</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a:txBody>
                    <a:bodyPr/>
                    <a:lstStyle/>
                    <a:p>
                      <a:pPr algn="ctr">
                        <a:lnSpc>
                          <a:spcPct val="115000"/>
                        </a:lnSpc>
                        <a:spcAft>
                          <a:spcPts val="0"/>
                        </a:spcAft>
                      </a:pPr>
                      <a:r>
                        <a:rPr lang="en-GB" sz="700">
                          <a:effectLst/>
                        </a:rPr>
                        <a:t>Week 6</a:t>
                      </a:r>
                      <a:endParaRPr lang="en-GB" sz="800">
                        <a:effectLst/>
                      </a:endParaRPr>
                    </a:p>
                    <a:p>
                      <a:pPr algn="ctr">
                        <a:lnSpc>
                          <a:spcPct val="115000"/>
                        </a:lnSpc>
                        <a:spcAft>
                          <a:spcPts val="0"/>
                        </a:spcAft>
                      </a:pPr>
                      <a:r>
                        <a:rPr lang="en-GB" sz="700">
                          <a:effectLst/>
                        </a:rPr>
                        <a:t>18/5</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a:txBody>
                    <a:bodyPr/>
                    <a:lstStyle/>
                    <a:p>
                      <a:pPr algn="ctr">
                        <a:lnSpc>
                          <a:spcPct val="115000"/>
                        </a:lnSpc>
                        <a:spcAft>
                          <a:spcPts val="0"/>
                        </a:spcAft>
                      </a:pPr>
                      <a:r>
                        <a:rPr lang="en-GB" sz="800">
                          <a:effectLst/>
                        </a:rPr>
                        <a:t>oa</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nchor="ctr"/>
                </a:tc>
                <a:tc gridSpan="2">
                  <a:txBody>
                    <a:bodyPr/>
                    <a:lstStyle/>
                    <a:p>
                      <a:pPr algn="ctr">
                        <a:lnSpc>
                          <a:spcPct val="115000"/>
                        </a:lnSpc>
                        <a:spcAft>
                          <a:spcPts val="0"/>
                        </a:spcAft>
                      </a:pPr>
                      <a:r>
                        <a:rPr lang="en-GB" sz="700">
                          <a:effectLst/>
                        </a:rPr>
                        <a:t>Said  big  could</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hMerge="1">
                  <a:txBody>
                    <a:bodyPr/>
                    <a:lstStyle/>
                    <a:p>
                      <a:endParaRPr lang="en-GB"/>
                    </a:p>
                  </a:txBody>
                  <a:tcPr/>
                </a:tc>
                <a:extLst>
                  <a:ext uri="{0D108BD9-81ED-4DB2-BD59-A6C34878D82A}">
                    <a16:rowId xmlns:a16="http://schemas.microsoft.com/office/drawing/2014/main" val="2212465930"/>
                  </a:ext>
                </a:extLst>
              </a:tr>
              <a:tr h="369692">
                <a:tc>
                  <a:txBody>
                    <a:bodyPr/>
                    <a:lstStyle/>
                    <a:p>
                      <a:pPr algn="ctr">
                        <a:lnSpc>
                          <a:spcPct val="115000"/>
                        </a:lnSpc>
                        <a:spcAft>
                          <a:spcPts val="0"/>
                        </a:spcAft>
                      </a:pPr>
                      <a:r>
                        <a:rPr lang="en-GB" sz="800">
                          <a:effectLst/>
                        </a:rPr>
                        <a:t>Week 7</a:t>
                      </a:r>
                    </a:p>
                    <a:p>
                      <a:pPr algn="ctr">
                        <a:lnSpc>
                          <a:spcPct val="115000"/>
                        </a:lnSpc>
                        <a:spcAft>
                          <a:spcPts val="0"/>
                        </a:spcAft>
                      </a:pPr>
                      <a:r>
                        <a:rPr lang="en-GB" sz="800">
                          <a:effectLst/>
                        </a:rPr>
                        <a:t>21/10</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a:txBody>
                    <a:bodyPr/>
                    <a:lstStyle/>
                    <a:p>
                      <a:pPr algn="ctr">
                        <a:lnSpc>
                          <a:spcPct val="115000"/>
                        </a:lnSpc>
                        <a:spcAft>
                          <a:spcPts val="0"/>
                        </a:spcAft>
                      </a:pPr>
                      <a:r>
                        <a:rPr lang="en-GB" sz="700">
                          <a:effectLst/>
                        </a:rPr>
                        <a:t>c  k  ck</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gridSpan="2">
                  <a:txBody>
                    <a:bodyPr/>
                    <a:lstStyle/>
                    <a:p>
                      <a:pPr algn="ctr">
                        <a:lnSpc>
                          <a:spcPct val="115000"/>
                        </a:lnSpc>
                        <a:spcAft>
                          <a:spcPts val="0"/>
                        </a:spcAft>
                      </a:pPr>
                      <a:r>
                        <a:rPr lang="en-GB" sz="700">
                          <a:effectLst/>
                        </a:rPr>
                        <a:t>can  we  into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hMerge="1">
                  <a:txBody>
                    <a:bodyPr/>
                    <a:lstStyle/>
                    <a:p>
                      <a:endParaRPr lang="en-GB"/>
                    </a:p>
                  </a:txBody>
                  <a:tcPr/>
                </a:tc>
                <a:tc>
                  <a:txBody>
                    <a:bodyPr/>
                    <a:lstStyle/>
                    <a:p>
                      <a:pPr algn="ctr">
                        <a:lnSpc>
                          <a:spcPct val="115000"/>
                        </a:lnSpc>
                        <a:spcAft>
                          <a:spcPts val="0"/>
                        </a:spcAft>
                      </a:pPr>
                      <a:r>
                        <a:rPr lang="en-GB" sz="700">
                          <a:effectLst/>
                        </a:rPr>
                        <a:t>Week 7</a:t>
                      </a:r>
                      <a:endParaRPr lang="en-GB" sz="800">
                        <a:effectLst/>
                      </a:endParaRPr>
                    </a:p>
                    <a:p>
                      <a:pPr algn="ctr">
                        <a:lnSpc>
                          <a:spcPct val="115000"/>
                        </a:lnSpc>
                        <a:spcAft>
                          <a:spcPts val="0"/>
                        </a:spcAft>
                      </a:pPr>
                      <a:r>
                        <a:rPr lang="en-GB" sz="700">
                          <a:effectLst/>
                        </a:rPr>
                        <a:t>18/2</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gridSpan="2">
                  <a:txBody>
                    <a:bodyPr/>
                    <a:lstStyle/>
                    <a:p>
                      <a:pPr algn="ctr">
                        <a:lnSpc>
                          <a:spcPct val="115000"/>
                        </a:lnSpc>
                        <a:spcAft>
                          <a:spcPts val="0"/>
                        </a:spcAft>
                      </a:pPr>
                      <a:r>
                        <a:rPr lang="en-GB" sz="700">
                          <a:effectLst/>
                        </a:rPr>
                        <a:t>th</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hMerge="1">
                  <a:txBody>
                    <a:bodyPr/>
                    <a:lstStyle/>
                    <a:p>
                      <a:endParaRPr lang="en-GB"/>
                    </a:p>
                  </a:txBody>
                  <a:tcPr/>
                </a:tc>
                <a:tc>
                  <a:txBody>
                    <a:bodyPr/>
                    <a:lstStyle/>
                    <a:p>
                      <a:pPr>
                        <a:lnSpc>
                          <a:spcPct val="115000"/>
                        </a:lnSpc>
                        <a:spcAft>
                          <a:spcPts val="0"/>
                        </a:spcAft>
                      </a:pPr>
                      <a:r>
                        <a:rPr lang="en-GB" sz="700">
                          <a:effectLst/>
                        </a:rPr>
                        <a:t>much of or</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a:txBody>
                    <a:bodyPr/>
                    <a:lstStyle/>
                    <a:p>
                      <a:pPr algn="ctr">
                        <a:lnSpc>
                          <a:spcPct val="115000"/>
                        </a:lnSpc>
                        <a:spcAft>
                          <a:spcPts val="0"/>
                        </a:spcAft>
                      </a:pPr>
                      <a:r>
                        <a:rPr lang="en-GB" sz="700">
                          <a:effectLst/>
                        </a:rPr>
                        <a:t>Week 7</a:t>
                      </a:r>
                      <a:endParaRPr lang="en-GB" sz="800">
                        <a:effectLst/>
                      </a:endParaRPr>
                    </a:p>
                    <a:p>
                      <a:pPr algn="ctr">
                        <a:lnSpc>
                          <a:spcPct val="115000"/>
                        </a:lnSpc>
                        <a:spcAft>
                          <a:spcPts val="0"/>
                        </a:spcAft>
                      </a:pPr>
                      <a:r>
                        <a:rPr lang="en-GB" sz="700">
                          <a:effectLst/>
                        </a:rPr>
                        <a:t>25/5</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gridSpan="2">
                  <a:txBody>
                    <a:bodyPr/>
                    <a:lstStyle/>
                    <a:p>
                      <a:pPr algn="ctr">
                        <a:lnSpc>
                          <a:spcPct val="115000"/>
                        </a:lnSpc>
                        <a:spcAft>
                          <a:spcPts val="0"/>
                        </a:spcAft>
                      </a:pPr>
                      <a:r>
                        <a:rPr lang="en-GB" sz="700">
                          <a:effectLst/>
                        </a:rPr>
                        <a:t>ie</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hMerge="1">
                  <a:txBody>
                    <a:bodyPr/>
                    <a:lstStyle/>
                    <a:p>
                      <a:endParaRPr lang="en-GB"/>
                    </a:p>
                  </a:txBody>
                  <a:tcPr/>
                </a:tc>
                <a:tc>
                  <a:txBody>
                    <a:bodyPr/>
                    <a:lstStyle/>
                    <a:p>
                      <a:pPr algn="ctr">
                        <a:lnSpc>
                          <a:spcPct val="115000"/>
                        </a:lnSpc>
                        <a:spcAft>
                          <a:spcPts val="0"/>
                        </a:spcAft>
                      </a:pPr>
                      <a:r>
                        <a:rPr lang="en-GB" sz="700">
                          <a:effectLst/>
                        </a:rPr>
                        <a:t>Our  down  off</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extLst>
                  <a:ext uri="{0D108BD9-81ED-4DB2-BD59-A6C34878D82A}">
                    <a16:rowId xmlns:a16="http://schemas.microsoft.com/office/drawing/2014/main" val="4136590146"/>
                  </a:ext>
                </a:extLst>
              </a:tr>
              <a:tr h="369692">
                <a:tc>
                  <a:txBody>
                    <a:bodyPr/>
                    <a:lstStyle/>
                    <a:p>
                      <a:pPr algn="ctr">
                        <a:lnSpc>
                          <a:spcPct val="115000"/>
                        </a:lnSpc>
                        <a:spcAft>
                          <a:spcPts val="0"/>
                        </a:spcAft>
                      </a:pPr>
                      <a:r>
                        <a:rPr lang="en-GB" sz="800">
                          <a:effectLst/>
                        </a:rPr>
                        <a:t>Week 8</a:t>
                      </a:r>
                    </a:p>
                    <a:p>
                      <a:pPr algn="ctr">
                        <a:lnSpc>
                          <a:spcPct val="115000"/>
                        </a:lnSpc>
                        <a:spcAft>
                          <a:spcPts val="0"/>
                        </a:spcAft>
                      </a:pPr>
                      <a:r>
                        <a:rPr lang="en-GB" sz="800">
                          <a:effectLst/>
                        </a:rPr>
                        <a:t>28/10</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gridSpan="3">
                  <a:txBody>
                    <a:bodyPr/>
                    <a:lstStyle/>
                    <a:p>
                      <a:pPr algn="ctr">
                        <a:lnSpc>
                          <a:spcPct val="115000"/>
                        </a:lnSpc>
                        <a:spcAft>
                          <a:spcPts val="0"/>
                        </a:spcAft>
                      </a:pPr>
                      <a:r>
                        <a:rPr lang="en-GB" sz="800">
                          <a:effectLst/>
                        </a:rPr>
                        <a:t>consolidation</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nchor="ctr"/>
                </a:tc>
                <a:tc hMerge="1">
                  <a:txBody>
                    <a:bodyPr/>
                    <a:lstStyle/>
                    <a:p>
                      <a:endParaRPr lang="en-GB"/>
                    </a:p>
                  </a:txBody>
                  <a:tcPr/>
                </a:tc>
                <a:tc hMerge="1">
                  <a:txBody>
                    <a:bodyPr/>
                    <a:lstStyle/>
                    <a:p>
                      <a:endParaRPr lang="en-GB"/>
                    </a:p>
                  </a:txBody>
                  <a:tcPr/>
                </a:tc>
                <a:tc>
                  <a:txBody>
                    <a:bodyPr/>
                    <a:lstStyle/>
                    <a:p>
                      <a:pPr algn="ctr">
                        <a:lnSpc>
                          <a:spcPct val="115000"/>
                        </a:lnSpc>
                        <a:spcAft>
                          <a:spcPts val="0"/>
                        </a:spcAft>
                      </a:pPr>
                      <a:r>
                        <a:rPr lang="en-GB" sz="700">
                          <a:effectLst/>
                        </a:rPr>
                        <a:t>Week 8</a:t>
                      </a:r>
                      <a:endParaRPr lang="en-GB" sz="800">
                        <a:effectLst/>
                      </a:endParaRPr>
                    </a:p>
                    <a:p>
                      <a:pPr algn="ctr">
                        <a:lnSpc>
                          <a:spcPct val="115000"/>
                        </a:lnSpc>
                        <a:spcAft>
                          <a:spcPts val="0"/>
                        </a:spcAft>
                      </a:pPr>
                      <a:r>
                        <a:rPr lang="en-GB" sz="700">
                          <a:effectLst/>
                        </a:rPr>
                        <a:t>24/2</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a:txBody>
                    <a:bodyPr/>
                    <a:lstStyle/>
                    <a:p>
                      <a:pPr>
                        <a:lnSpc>
                          <a:spcPct val="115000"/>
                        </a:lnSpc>
                        <a:spcAft>
                          <a:spcPts val="0"/>
                        </a:spcAft>
                      </a:pPr>
                      <a:r>
                        <a:rPr lang="en-GB" sz="800">
                          <a:effectLst/>
                        </a:rPr>
                        <a:t>Consolidation</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gridSpan="2">
                  <a:txBody>
                    <a:bodyPr/>
                    <a:lstStyle/>
                    <a:p>
                      <a:pPr algn="ctr">
                        <a:lnSpc>
                          <a:spcPct val="115000"/>
                        </a:lnSpc>
                        <a:spcAft>
                          <a:spcPts val="0"/>
                        </a:spcAft>
                      </a:pPr>
                      <a:r>
                        <a:rPr lang="en-GB" sz="800">
                          <a:effectLst/>
                        </a:rPr>
                        <a:t>Consolidation</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nchor="ctr"/>
                </a:tc>
                <a:tc hMerge="1">
                  <a:txBody>
                    <a:bodyPr/>
                    <a:lstStyle/>
                    <a:p>
                      <a:endParaRPr lang="en-GB"/>
                    </a:p>
                  </a:txBody>
                  <a:tcPr/>
                </a:tc>
                <a:tc>
                  <a:txBody>
                    <a:bodyPr/>
                    <a:lstStyle/>
                    <a:p>
                      <a:pPr algn="ctr">
                        <a:lnSpc>
                          <a:spcPct val="115000"/>
                        </a:lnSpc>
                        <a:spcAft>
                          <a:spcPts val="0"/>
                        </a:spcAft>
                      </a:pPr>
                      <a:r>
                        <a:rPr lang="en-GB" sz="700">
                          <a:effectLst/>
                        </a:rPr>
                        <a:t>Week 8</a:t>
                      </a:r>
                      <a:endParaRPr lang="en-GB" sz="800">
                        <a:effectLst/>
                      </a:endParaRPr>
                    </a:p>
                    <a:p>
                      <a:pPr algn="ctr">
                        <a:lnSpc>
                          <a:spcPct val="115000"/>
                        </a:lnSpc>
                        <a:spcAft>
                          <a:spcPts val="0"/>
                        </a:spcAft>
                      </a:pPr>
                      <a:r>
                        <a:rPr lang="en-GB" sz="700">
                          <a:effectLst/>
                        </a:rPr>
                        <a:t>1/6</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gridSpan="2">
                  <a:txBody>
                    <a:bodyPr/>
                    <a:lstStyle/>
                    <a:p>
                      <a:pPr algn="ctr">
                        <a:lnSpc>
                          <a:spcPct val="115000"/>
                        </a:lnSpc>
                        <a:spcAft>
                          <a:spcPts val="0"/>
                        </a:spcAft>
                      </a:pPr>
                      <a:r>
                        <a:rPr lang="en-GB" sz="700">
                          <a:effectLst/>
                        </a:rPr>
                        <a:t>ue</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hMerge="1">
                  <a:txBody>
                    <a:bodyPr/>
                    <a:lstStyle/>
                    <a:p>
                      <a:endParaRPr lang="en-GB"/>
                    </a:p>
                  </a:txBody>
                  <a:tcPr/>
                </a:tc>
                <a:tc>
                  <a:txBody>
                    <a:bodyPr/>
                    <a:lstStyle/>
                    <a:p>
                      <a:pPr algn="ctr">
                        <a:lnSpc>
                          <a:spcPct val="115000"/>
                        </a:lnSpc>
                        <a:spcAft>
                          <a:spcPts val="0"/>
                        </a:spcAft>
                      </a:pPr>
                      <a:r>
                        <a:rPr lang="en-GB" sz="700">
                          <a:effectLst/>
                        </a:rPr>
                        <a:t>Him all came</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extLst>
                  <a:ext uri="{0D108BD9-81ED-4DB2-BD59-A6C34878D82A}">
                    <a16:rowId xmlns:a16="http://schemas.microsoft.com/office/drawing/2014/main" val="2497035871"/>
                  </a:ext>
                </a:extLst>
              </a:tr>
              <a:tr h="369692">
                <a:tc>
                  <a:txBody>
                    <a:bodyPr/>
                    <a:lstStyle/>
                    <a:p>
                      <a:pPr algn="ctr">
                        <a:lnSpc>
                          <a:spcPct val="115000"/>
                        </a:lnSpc>
                        <a:spcAft>
                          <a:spcPts val="0"/>
                        </a:spcAft>
                      </a:pPr>
                      <a:r>
                        <a:rPr lang="en-GB" sz="800">
                          <a:effectLst/>
                        </a:rPr>
                        <a:t>Week 9</a:t>
                      </a:r>
                    </a:p>
                    <a:p>
                      <a:pPr algn="ctr">
                        <a:lnSpc>
                          <a:spcPct val="115000"/>
                        </a:lnSpc>
                        <a:spcAft>
                          <a:spcPts val="0"/>
                        </a:spcAft>
                      </a:pPr>
                      <a:r>
                        <a:rPr lang="en-GB" sz="800">
                          <a:effectLst/>
                        </a:rPr>
                        <a:t>4/11</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a:txBody>
                    <a:bodyPr/>
                    <a:lstStyle/>
                    <a:p>
                      <a:pPr algn="ctr">
                        <a:lnSpc>
                          <a:spcPct val="115000"/>
                        </a:lnSpc>
                        <a:spcAft>
                          <a:spcPts val="0"/>
                        </a:spcAft>
                      </a:pPr>
                      <a:r>
                        <a:rPr lang="en-GB" sz="700">
                          <a:effectLst/>
                        </a:rPr>
                        <a:t>g  l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gridSpan="2">
                  <a:txBody>
                    <a:bodyPr/>
                    <a:lstStyle/>
                    <a:p>
                      <a:pPr algn="ctr">
                        <a:lnSpc>
                          <a:spcPct val="115000"/>
                        </a:lnSpc>
                        <a:spcAft>
                          <a:spcPts val="0"/>
                        </a:spcAft>
                      </a:pPr>
                      <a:r>
                        <a:rPr lang="en-GB" sz="700">
                          <a:effectLst/>
                        </a:rPr>
                        <a:t>go   got   get</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hMerge="1">
                  <a:txBody>
                    <a:bodyPr/>
                    <a:lstStyle/>
                    <a:p>
                      <a:endParaRPr lang="en-GB"/>
                    </a:p>
                  </a:txBody>
                  <a:tcPr/>
                </a:tc>
                <a:tc>
                  <a:txBody>
                    <a:bodyPr/>
                    <a:lstStyle/>
                    <a:p>
                      <a:pPr algn="ctr">
                        <a:lnSpc>
                          <a:spcPct val="115000"/>
                        </a:lnSpc>
                        <a:spcAft>
                          <a:spcPts val="0"/>
                        </a:spcAft>
                      </a:pPr>
                      <a:r>
                        <a:rPr lang="en-GB" sz="700">
                          <a:effectLst/>
                        </a:rPr>
                        <a:t>Week 9</a:t>
                      </a:r>
                      <a:endParaRPr lang="en-GB" sz="800">
                        <a:effectLst/>
                      </a:endParaRPr>
                    </a:p>
                    <a:p>
                      <a:pPr algn="ctr">
                        <a:lnSpc>
                          <a:spcPct val="115000"/>
                        </a:lnSpc>
                        <a:spcAft>
                          <a:spcPts val="0"/>
                        </a:spcAft>
                      </a:pPr>
                      <a:r>
                        <a:rPr lang="en-GB" sz="700">
                          <a:effectLst/>
                        </a:rPr>
                        <a:t>2/3</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a:txBody>
                    <a:bodyPr/>
                    <a:lstStyle/>
                    <a:p>
                      <a:pPr algn="ctr">
                        <a:lnSpc>
                          <a:spcPct val="115000"/>
                        </a:lnSpc>
                        <a:spcAft>
                          <a:spcPts val="0"/>
                        </a:spcAft>
                      </a:pPr>
                      <a:r>
                        <a:rPr lang="en-GB" sz="700">
                          <a:effectLst/>
                        </a:rPr>
                        <a:t>ng (revise g, l, f, o)</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nchor="ctr"/>
                </a:tc>
                <a:tc gridSpan="2">
                  <a:txBody>
                    <a:bodyPr/>
                    <a:lstStyle/>
                    <a:p>
                      <a:pPr algn="ctr">
                        <a:lnSpc>
                          <a:spcPct val="115000"/>
                        </a:lnSpc>
                        <a:spcAft>
                          <a:spcPts val="0"/>
                        </a:spcAft>
                      </a:pPr>
                      <a:r>
                        <a:rPr lang="en-GB" sz="700">
                          <a:effectLst/>
                        </a:rPr>
                        <a:t>old  do  going</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hMerge="1">
                  <a:txBody>
                    <a:bodyPr/>
                    <a:lstStyle/>
                    <a:p>
                      <a:endParaRPr lang="en-GB"/>
                    </a:p>
                  </a:txBody>
                  <a:tcPr/>
                </a:tc>
                <a:tc>
                  <a:txBody>
                    <a:bodyPr/>
                    <a:lstStyle/>
                    <a:p>
                      <a:pPr algn="ctr">
                        <a:lnSpc>
                          <a:spcPct val="115000"/>
                        </a:lnSpc>
                        <a:spcAft>
                          <a:spcPts val="0"/>
                        </a:spcAft>
                      </a:pPr>
                      <a:r>
                        <a:rPr lang="en-GB" sz="700">
                          <a:effectLst/>
                        </a:rPr>
                        <a:t>Week 9</a:t>
                      </a:r>
                      <a:endParaRPr lang="en-GB" sz="800">
                        <a:effectLst/>
                      </a:endParaRPr>
                    </a:p>
                    <a:p>
                      <a:pPr algn="ctr">
                        <a:lnSpc>
                          <a:spcPct val="115000"/>
                        </a:lnSpc>
                        <a:spcAft>
                          <a:spcPts val="0"/>
                        </a:spcAft>
                      </a:pPr>
                      <a:r>
                        <a:rPr lang="en-GB" sz="700">
                          <a:effectLst/>
                        </a:rPr>
                        <a:t>8/6</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gridSpan="2">
                  <a:txBody>
                    <a:bodyPr/>
                    <a:lstStyle/>
                    <a:p>
                      <a:pPr algn="ctr">
                        <a:lnSpc>
                          <a:spcPct val="115000"/>
                        </a:lnSpc>
                        <a:spcAft>
                          <a:spcPts val="0"/>
                        </a:spcAft>
                      </a:pPr>
                      <a:r>
                        <a:rPr lang="en-GB" sz="700">
                          <a:effectLst/>
                        </a:rPr>
                        <a:t>oy</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hMerge="1">
                  <a:txBody>
                    <a:bodyPr/>
                    <a:lstStyle/>
                    <a:p>
                      <a:endParaRPr lang="en-GB"/>
                    </a:p>
                  </a:txBody>
                  <a:tcPr/>
                </a:tc>
                <a:tc>
                  <a:txBody>
                    <a:bodyPr/>
                    <a:lstStyle/>
                    <a:p>
                      <a:pPr algn="ctr">
                        <a:lnSpc>
                          <a:spcPct val="115000"/>
                        </a:lnSpc>
                        <a:spcAft>
                          <a:spcPts val="0"/>
                        </a:spcAft>
                      </a:pPr>
                      <a:r>
                        <a:rPr lang="en-GB" sz="700">
                          <a:effectLst/>
                        </a:rPr>
                        <a:t>here  her  before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extLst>
                  <a:ext uri="{0D108BD9-81ED-4DB2-BD59-A6C34878D82A}">
                    <a16:rowId xmlns:a16="http://schemas.microsoft.com/office/drawing/2014/main" val="83666173"/>
                  </a:ext>
                </a:extLst>
              </a:tr>
              <a:tr h="369692">
                <a:tc>
                  <a:txBody>
                    <a:bodyPr/>
                    <a:lstStyle/>
                    <a:p>
                      <a:pPr algn="ctr">
                        <a:lnSpc>
                          <a:spcPct val="115000"/>
                        </a:lnSpc>
                        <a:spcAft>
                          <a:spcPts val="0"/>
                        </a:spcAft>
                      </a:pPr>
                      <a:r>
                        <a:rPr lang="en-GB" sz="800">
                          <a:effectLst/>
                        </a:rPr>
                        <a:t>Week 10</a:t>
                      </a:r>
                    </a:p>
                    <a:p>
                      <a:pPr algn="ctr">
                        <a:lnSpc>
                          <a:spcPct val="115000"/>
                        </a:lnSpc>
                        <a:spcAft>
                          <a:spcPts val="0"/>
                        </a:spcAft>
                      </a:pPr>
                      <a:r>
                        <a:rPr lang="en-GB" sz="800">
                          <a:effectLst/>
                        </a:rPr>
                        <a:t>11/11</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a:txBody>
                    <a:bodyPr/>
                    <a:lstStyle/>
                    <a:p>
                      <a:pPr algn="ctr">
                        <a:lnSpc>
                          <a:spcPct val="115000"/>
                        </a:lnSpc>
                        <a:spcAft>
                          <a:spcPts val="0"/>
                        </a:spcAft>
                      </a:pPr>
                      <a:r>
                        <a:rPr lang="en-GB" sz="700">
                          <a:effectLst/>
                        </a:rPr>
                        <a:t>f  o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gridSpan="2">
                  <a:txBody>
                    <a:bodyPr/>
                    <a:lstStyle/>
                    <a:p>
                      <a:pPr algn="ctr">
                        <a:lnSpc>
                          <a:spcPct val="115000"/>
                        </a:lnSpc>
                        <a:spcAft>
                          <a:spcPts val="0"/>
                        </a:spcAft>
                      </a:pPr>
                      <a:r>
                        <a:rPr lang="en-GB" sz="700">
                          <a:effectLst/>
                        </a:rPr>
                        <a:t>if  for  on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hMerge="1">
                  <a:txBody>
                    <a:bodyPr/>
                    <a:lstStyle/>
                    <a:p>
                      <a:endParaRPr lang="en-GB"/>
                    </a:p>
                  </a:txBody>
                  <a:tcPr/>
                </a:tc>
                <a:tc>
                  <a:txBody>
                    <a:bodyPr/>
                    <a:lstStyle/>
                    <a:p>
                      <a:pPr algn="ctr">
                        <a:lnSpc>
                          <a:spcPct val="115000"/>
                        </a:lnSpc>
                        <a:spcAft>
                          <a:spcPts val="0"/>
                        </a:spcAft>
                      </a:pPr>
                      <a:r>
                        <a:rPr lang="en-GB" sz="700">
                          <a:effectLst/>
                        </a:rPr>
                        <a:t>Week 10</a:t>
                      </a:r>
                      <a:endParaRPr lang="en-GB" sz="800">
                        <a:effectLst/>
                      </a:endParaRPr>
                    </a:p>
                    <a:p>
                      <a:pPr algn="ctr">
                        <a:lnSpc>
                          <a:spcPct val="115000"/>
                        </a:lnSpc>
                        <a:spcAft>
                          <a:spcPts val="0"/>
                        </a:spcAft>
                      </a:pPr>
                      <a:r>
                        <a:rPr lang="en-GB" sz="700">
                          <a:effectLst/>
                        </a:rPr>
                        <a:t>9/3</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gridSpan="2">
                  <a:txBody>
                    <a:bodyPr/>
                    <a:lstStyle/>
                    <a:p>
                      <a:pPr>
                        <a:lnSpc>
                          <a:spcPct val="115000"/>
                        </a:lnSpc>
                        <a:spcAft>
                          <a:spcPts val="0"/>
                        </a:spcAft>
                      </a:pPr>
                      <a:r>
                        <a:rPr lang="en-GB" sz="700">
                          <a:effectLst/>
                        </a:rPr>
                        <a:t>wh (revise b, u, h, w, j)</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nchor="ctr"/>
                </a:tc>
                <a:tc hMerge="1">
                  <a:txBody>
                    <a:bodyPr/>
                    <a:lstStyle/>
                    <a:p>
                      <a:endParaRPr lang="en-GB"/>
                    </a:p>
                  </a:txBody>
                  <a:tcPr/>
                </a:tc>
                <a:tc>
                  <a:txBody>
                    <a:bodyPr/>
                    <a:lstStyle/>
                    <a:p>
                      <a:pPr algn="ctr">
                        <a:lnSpc>
                          <a:spcPct val="115000"/>
                        </a:lnSpc>
                        <a:spcAft>
                          <a:spcPts val="0"/>
                        </a:spcAft>
                      </a:pPr>
                      <a:r>
                        <a:rPr lang="en-GB" sz="700">
                          <a:effectLst/>
                        </a:rPr>
                        <a:t>out  now   new</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a:txBody>
                    <a:bodyPr/>
                    <a:lstStyle/>
                    <a:p>
                      <a:pPr algn="ctr">
                        <a:lnSpc>
                          <a:spcPct val="115000"/>
                        </a:lnSpc>
                        <a:spcAft>
                          <a:spcPts val="0"/>
                        </a:spcAft>
                      </a:pPr>
                      <a:r>
                        <a:rPr lang="en-GB" sz="700">
                          <a:effectLst/>
                        </a:rPr>
                        <a:t>Week 10</a:t>
                      </a:r>
                      <a:endParaRPr lang="en-GB" sz="800">
                        <a:effectLst/>
                      </a:endParaRPr>
                    </a:p>
                    <a:p>
                      <a:pPr algn="ctr">
                        <a:lnSpc>
                          <a:spcPct val="115000"/>
                        </a:lnSpc>
                        <a:spcAft>
                          <a:spcPts val="0"/>
                        </a:spcAft>
                      </a:pPr>
                      <a:r>
                        <a:rPr lang="en-GB" sz="700">
                          <a:effectLst/>
                        </a:rPr>
                        <a:t>15/6</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gridSpan="2">
                  <a:txBody>
                    <a:bodyPr/>
                    <a:lstStyle/>
                    <a:p>
                      <a:pPr algn="ctr">
                        <a:lnSpc>
                          <a:spcPct val="115000"/>
                        </a:lnSpc>
                        <a:spcAft>
                          <a:spcPts val="0"/>
                        </a:spcAft>
                      </a:pPr>
                      <a:r>
                        <a:rPr lang="en-GB" sz="800">
                          <a:effectLst/>
                        </a:rPr>
                        <a:t>ph</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nchor="ctr"/>
                </a:tc>
                <a:tc hMerge="1">
                  <a:txBody>
                    <a:bodyPr/>
                    <a:lstStyle/>
                    <a:p>
                      <a:endParaRPr lang="en-GB"/>
                    </a:p>
                  </a:txBody>
                  <a:tcPr/>
                </a:tc>
                <a:tc>
                  <a:txBody>
                    <a:bodyPr/>
                    <a:lstStyle/>
                    <a:p>
                      <a:pPr algn="ctr">
                        <a:lnSpc>
                          <a:spcPct val="115000"/>
                        </a:lnSpc>
                        <a:spcAft>
                          <a:spcPts val="0"/>
                        </a:spcAft>
                      </a:pPr>
                      <a:r>
                        <a:rPr lang="en-GB" sz="700">
                          <a:effectLst/>
                        </a:rPr>
                        <a:t>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extLst>
                  <a:ext uri="{0D108BD9-81ED-4DB2-BD59-A6C34878D82A}">
                    <a16:rowId xmlns:a16="http://schemas.microsoft.com/office/drawing/2014/main" val="4214129309"/>
                  </a:ext>
                </a:extLst>
              </a:tr>
              <a:tr h="369692">
                <a:tc>
                  <a:txBody>
                    <a:bodyPr/>
                    <a:lstStyle/>
                    <a:p>
                      <a:pPr algn="ctr">
                        <a:lnSpc>
                          <a:spcPct val="115000"/>
                        </a:lnSpc>
                        <a:spcAft>
                          <a:spcPts val="0"/>
                        </a:spcAft>
                      </a:pPr>
                      <a:r>
                        <a:rPr lang="en-GB" sz="800">
                          <a:effectLst/>
                        </a:rPr>
                        <a:t>Week 11</a:t>
                      </a:r>
                    </a:p>
                    <a:p>
                      <a:pPr algn="ctr">
                        <a:lnSpc>
                          <a:spcPct val="115000"/>
                        </a:lnSpc>
                        <a:spcAft>
                          <a:spcPts val="0"/>
                        </a:spcAft>
                      </a:pPr>
                      <a:r>
                        <a:rPr lang="en-GB" sz="800">
                          <a:effectLst/>
                        </a:rPr>
                        <a:t>18/11</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a:txBody>
                    <a:bodyPr/>
                    <a:lstStyle/>
                    <a:p>
                      <a:pPr algn="ctr">
                        <a:lnSpc>
                          <a:spcPct val="115000"/>
                        </a:lnSpc>
                        <a:spcAft>
                          <a:spcPts val="0"/>
                        </a:spcAft>
                      </a:pPr>
                      <a:r>
                        <a:rPr lang="en-GB" sz="700">
                          <a:effectLst/>
                        </a:rPr>
                        <a:t>b  u</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gridSpan="2">
                  <a:txBody>
                    <a:bodyPr/>
                    <a:lstStyle/>
                    <a:p>
                      <a:pPr algn="ctr">
                        <a:lnSpc>
                          <a:spcPct val="115000"/>
                        </a:lnSpc>
                        <a:spcAft>
                          <a:spcPts val="0"/>
                        </a:spcAft>
                      </a:pPr>
                      <a:r>
                        <a:rPr lang="en-GB" sz="700">
                          <a:effectLst/>
                        </a:rPr>
                        <a:t>be  but  you</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hMerge="1">
                  <a:txBody>
                    <a:bodyPr/>
                    <a:lstStyle/>
                    <a:p>
                      <a:endParaRPr lang="en-GB"/>
                    </a:p>
                  </a:txBody>
                  <a:tcPr/>
                </a:tc>
                <a:tc>
                  <a:txBody>
                    <a:bodyPr/>
                    <a:lstStyle/>
                    <a:p>
                      <a:pPr algn="ctr">
                        <a:lnSpc>
                          <a:spcPct val="115000"/>
                        </a:lnSpc>
                        <a:spcAft>
                          <a:spcPts val="0"/>
                        </a:spcAft>
                      </a:pPr>
                      <a:r>
                        <a:rPr lang="en-GB" sz="700">
                          <a:effectLst/>
                        </a:rPr>
                        <a:t>Week 11</a:t>
                      </a:r>
                      <a:endParaRPr lang="en-GB" sz="800">
                        <a:effectLst/>
                      </a:endParaRPr>
                    </a:p>
                    <a:p>
                      <a:pPr algn="ctr">
                        <a:lnSpc>
                          <a:spcPct val="115000"/>
                        </a:lnSpc>
                        <a:spcAft>
                          <a:spcPts val="0"/>
                        </a:spcAft>
                      </a:pPr>
                      <a:r>
                        <a:rPr lang="en-GB" sz="700">
                          <a:effectLst/>
                        </a:rPr>
                        <a:t>16/3</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a:txBody>
                    <a:bodyPr/>
                    <a:lstStyle/>
                    <a:p>
                      <a:pPr algn="ctr">
                        <a:lnSpc>
                          <a:spcPct val="115000"/>
                        </a:lnSpc>
                        <a:spcAft>
                          <a:spcPts val="0"/>
                        </a:spcAft>
                      </a:pPr>
                      <a:r>
                        <a:rPr lang="en-GB" sz="700">
                          <a:effectLst/>
                        </a:rPr>
                        <a:t>ee</a:t>
                      </a:r>
                      <a:endParaRPr lang="en-GB" sz="800">
                        <a:effectLst/>
                      </a:endParaRPr>
                    </a:p>
                    <a:p>
                      <a:pPr algn="ctr">
                        <a:lnSpc>
                          <a:spcPct val="115000"/>
                        </a:lnSpc>
                        <a:spcAft>
                          <a:spcPts val="0"/>
                        </a:spcAft>
                      </a:pPr>
                      <a:r>
                        <a:rPr lang="en-GB" sz="700">
                          <a:effectLst/>
                        </a:rPr>
                        <a:t>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gridSpan="2">
                  <a:txBody>
                    <a:bodyPr/>
                    <a:lstStyle/>
                    <a:p>
                      <a:pPr algn="ctr">
                        <a:lnSpc>
                          <a:spcPct val="115000"/>
                        </a:lnSpc>
                        <a:spcAft>
                          <a:spcPts val="0"/>
                        </a:spcAft>
                      </a:pPr>
                      <a:r>
                        <a:rPr lang="en-GB" sz="700">
                          <a:effectLst/>
                        </a:rPr>
                        <a:t>one  first  little</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hMerge="1">
                  <a:txBody>
                    <a:bodyPr/>
                    <a:lstStyle/>
                    <a:p>
                      <a:endParaRPr lang="en-GB"/>
                    </a:p>
                  </a:txBody>
                  <a:tcPr/>
                </a:tc>
                <a:tc>
                  <a:txBody>
                    <a:bodyPr/>
                    <a:lstStyle/>
                    <a:p>
                      <a:pPr algn="ctr">
                        <a:lnSpc>
                          <a:spcPct val="115000"/>
                        </a:lnSpc>
                        <a:spcAft>
                          <a:spcPts val="0"/>
                        </a:spcAft>
                      </a:pPr>
                      <a:r>
                        <a:rPr lang="en-GB" sz="700">
                          <a:effectLst/>
                        </a:rPr>
                        <a:t>Week 11</a:t>
                      </a:r>
                      <a:endParaRPr lang="en-GB" sz="800">
                        <a:effectLst/>
                      </a:endParaRPr>
                    </a:p>
                    <a:p>
                      <a:pPr algn="ctr">
                        <a:lnSpc>
                          <a:spcPct val="115000"/>
                        </a:lnSpc>
                        <a:spcAft>
                          <a:spcPts val="0"/>
                        </a:spcAft>
                      </a:pPr>
                      <a:r>
                        <a:rPr lang="en-GB" sz="700">
                          <a:effectLst/>
                        </a:rPr>
                        <a:t>22/6</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gridSpan="3">
                  <a:txBody>
                    <a:bodyPr/>
                    <a:lstStyle/>
                    <a:p>
                      <a:pPr algn="ctr">
                        <a:lnSpc>
                          <a:spcPct val="115000"/>
                        </a:lnSpc>
                        <a:spcAft>
                          <a:spcPts val="0"/>
                        </a:spcAft>
                      </a:pPr>
                      <a:r>
                        <a:rPr lang="en-GB" sz="1000">
                          <a:effectLst/>
                        </a:rPr>
                        <a:t>Consolidation/Assessment</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nchor="ct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682350085"/>
                  </a:ext>
                </a:extLst>
              </a:tr>
              <a:tr h="369692">
                <a:tc>
                  <a:txBody>
                    <a:bodyPr/>
                    <a:lstStyle/>
                    <a:p>
                      <a:pPr algn="ctr">
                        <a:lnSpc>
                          <a:spcPct val="115000"/>
                        </a:lnSpc>
                        <a:spcAft>
                          <a:spcPts val="0"/>
                        </a:spcAft>
                      </a:pPr>
                      <a:r>
                        <a:rPr lang="en-GB" sz="800">
                          <a:effectLst/>
                        </a:rPr>
                        <a:t>Week 12</a:t>
                      </a:r>
                    </a:p>
                    <a:p>
                      <a:pPr algn="ctr">
                        <a:lnSpc>
                          <a:spcPct val="115000"/>
                        </a:lnSpc>
                        <a:spcAft>
                          <a:spcPts val="0"/>
                        </a:spcAft>
                      </a:pPr>
                      <a:r>
                        <a:rPr lang="en-GB" sz="800">
                          <a:effectLst/>
                        </a:rPr>
                        <a:t>25/11</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gridSpan="3">
                  <a:txBody>
                    <a:bodyPr/>
                    <a:lstStyle/>
                    <a:p>
                      <a:pPr algn="ctr">
                        <a:lnSpc>
                          <a:spcPct val="115000"/>
                        </a:lnSpc>
                        <a:spcAft>
                          <a:spcPts val="0"/>
                        </a:spcAft>
                      </a:pPr>
                      <a:r>
                        <a:rPr lang="en-GB" sz="800">
                          <a:effectLst/>
                        </a:rPr>
                        <a:t>Consolidation</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nchor="ctr"/>
                </a:tc>
                <a:tc hMerge="1">
                  <a:txBody>
                    <a:bodyPr/>
                    <a:lstStyle/>
                    <a:p>
                      <a:endParaRPr lang="en-GB"/>
                    </a:p>
                  </a:txBody>
                  <a:tcPr/>
                </a:tc>
                <a:tc hMerge="1">
                  <a:txBody>
                    <a:bodyPr/>
                    <a:lstStyle/>
                    <a:p>
                      <a:endParaRPr lang="en-GB"/>
                    </a:p>
                  </a:txBody>
                  <a:tcPr/>
                </a:tc>
                <a:tc>
                  <a:txBody>
                    <a:bodyPr/>
                    <a:lstStyle/>
                    <a:p>
                      <a:pPr algn="ctr">
                        <a:lnSpc>
                          <a:spcPct val="115000"/>
                        </a:lnSpc>
                        <a:spcAft>
                          <a:spcPts val="0"/>
                        </a:spcAft>
                      </a:pPr>
                      <a:r>
                        <a:rPr lang="en-GB" sz="700">
                          <a:effectLst/>
                        </a:rPr>
                        <a:t>Week 12</a:t>
                      </a:r>
                      <a:endParaRPr lang="en-GB" sz="800">
                        <a:effectLst/>
                      </a:endParaRPr>
                    </a:p>
                    <a:p>
                      <a:pPr algn="ctr">
                        <a:lnSpc>
                          <a:spcPct val="115000"/>
                        </a:lnSpc>
                        <a:spcAft>
                          <a:spcPts val="0"/>
                        </a:spcAft>
                      </a:pPr>
                      <a:r>
                        <a:rPr lang="en-GB" sz="700">
                          <a:effectLst/>
                        </a:rPr>
                        <a:t>23/3</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gridSpan="3">
                  <a:txBody>
                    <a:bodyPr/>
                    <a:lstStyle/>
                    <a:p>
                      <a:pPr algn="ctr">
                        <a:lnSpc>
                          <a:spcPct val="115000"/>
                        </a:lnSpc>
                        <a:spcAft>
                          <a:spcPts val="0"/>
                        </a:spcAft>
                      </a:pPr>
                      <a:r>
                        <a:rPr lang="en-GB" sz="800">
                          <a:effectLst/>
                        </a:rPr>
                        <a:t>Consolidation</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nchor="ctr"/>
                </a:tc>
                <a:tc hMerge="1">
                  <a:txBody>
                    <a:bodyPr/>
                    <a:lstStyle/>
                    <a:p>
                      <a:endParaRPr lang="en-GB"/>
                    </a:p>
                  </a:txBody>
                  <a:tcPr/>
                </a:tc>
                <a:tc hMerge="1">
                  <a:txBody>
                    <a:bodyPr/>
                    <a:lstStyle/>
                    <a:p>
                      <a:endParaRPr lang="en-GB"/>
                    </a:p>
                  </a:txBody>
                  <a:tcPr/>
                </a:tc>
                <a:tc>
                  <a:txBody>
                    <a:bodyPr/>
                    <a:lstStyle/>
                    <a:p>
                      <a:pPr algn="ctr">
                        <a:lnSpc>
                          <a:spcPct val="115000"/>
                        </a:lnSpc>
                        <a:spcAft>
                          <a:spcPts val="0"/>
                        </a:spcAft>
                      </a:pPr>
                      <a:r>
                        <a:rPr lang="en-GB" sz="700">
                          <a:effectLst/>
                        </a:rPr>
                        <a:t>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gridSpan="2">
                  <a:txBody>
                    <a:bodyPr/>
                    <a:lstStyle/>
                    <a:p>
                      <a:pPr algn="ctr">
                        <a:lnSpc>
                          <a:spcPct val="115000"/>
                        </a:lnSpc>
                        <a:spcAft>
                          <a:spcPts val="0"/>
                        </a:spcAft>
                      </a:pPr>
                      <a:r>
                        <a:rPr lang="en-GB" sz="700">
                          <a:effectLst/>
                        </a:rPr>
                        <a:t>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hMerge="1">
                  <a:txBody>
                    <a:bodyPr/>
                    <a:lstStyle/>
                    <a:p>
                      <a:endParaRPr lang="en-GB"/>
                    </a:p>
                  </a:txBody>
                  <a:tcPr/>
                </a:tc>
                <a:tc>
                  <a:txBody>
                    <a:bodyPr/>
                    <a:lstStyle/>
                    <a:p>
                      <a:pPr algn="ctr">
                        <a:lnSpc>
                          <a:spcPct val="115000"/>
                        </a:lnSpc>
                        <a:spcAft>
                          <a:spcPts val="0"/>
                        </a:spcAft>
                      </a:pPr>
                      <a:r>
                        <a:rPr lang="en-GB" sz="700">
                          <a:effectLst/>
                        </a:rPr>
                        <a:t>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extLst>
                  <a:ext uri="{0D108BD9-81ED-4DB2-BD59-A6C34878D82A}">
                    <a16:rowId xmlns:a16="http://schemas.microsoft.com/office/drawing/2014/main" val="1018357863"/>
                  </a:ext>
                </a:extLst>
              </a:tr>
              <a:tr h="369692">
                <a:tc>
                  <a:txBody>
                    <a:bodyPr/>
                    <a:lstStyle/>
                    <a:p>
                      <a:pPr algn="ctr">
                        <a:lnSpc>
                          <a:spcPct val="115000"/>
                        </a:lnSpc>
                        <a:spcAft>
                          <a:spcPts val="0"/>
                        </a:spcAft>
                      </a:pPr>
                      <a:r>
                        <a:rPr lang="en-GB" sz="800">
                          <a:effectLst/>
                        </a:rPr>
                        <a:t>Week 13 </a:t>
                      </a:r>
                    </a:p>
                    <a:p>
                      <a:pPr algn="ctr">
                        <a:lnSpc>
                          <a:spcPct val="115000"/>
                        </a:lnSpc>
                        <a:spcAft>
                          <a:spcPts val="0"/>
                        </a:spcAft>
                      </a:pPr>
                      <a:r>
                        <a:rPr lang="en-GB" sz="800">
                          <a:effectLst/>
                        </a:rPr>
                        <a:t>2/12</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gridSpan="2">
                  <a:txBody>
                    <a:bodyPr/>
                    <a:lstStyle/>
                    <a:p>
                      <a:pPr algn="ctr">
                        <a:lnSpc>
                          <a:spcPct val="115000"/>
                        </a:lnSpc>
                        <a:spcAft>
                          <a:spcPts val="0"/>
                        </a:spcAft>
                      </a:pPr>
                      <a:r>
                        <a:rPr lang="en-GB" sz="700">
                          <a:effectLst/>
                        </a:rPr>
                        <a:t>h  w</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hMerge="1">
                  <a:txBody>
                    <a:bodyPr/>
                    <a:lstStyle/>
                    <a:p>
                      <a:endParaRPr lang="en-GB"/>
                    </a:p>
                  </a:txBody>
                  <a:tcPr/>
                </a:tc>
                <a:tc>
                  <a:txBody>
                    <a:bodyPr/>
                    <a:lstStyle/>
                    <a:p>
                      <a:pPr algn="ctr">
                        <a:lnSpc>
                          <a:spcPct val="115000"/>
                        </a:lnSpc>
                        <a:spcAft>
                          <a:spcPts val="0"/>
                        </a:spcAft>
                      </a:pPr>
                      <a:r>
                        <a:rPr lang="en-GB" sz="700">
                          <a:effectLst/>
                        </a:rPr>
                        <a:t>was  went   his</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a:txBody>
                    <a:bodyPr/>
                    <a:lstStyle/>
                    <a:p>
                      <a:pPr algn="ctr">
                        <a:lnSpc>
                          <a:spcPct val="115000"/>
                        </a:lnSpc>
                        <a:spcAft>
                          <a:spcPts val="0"/>
                        </a:spcAft>
                      </a:pPr>
                      <a:r>
                        <a:rPr lang="en-GB" sz="700">
                          <a:effectLst/>
                        </a:rPr>
                        <a:t>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a:txBody>
                    <a:bodyPr/>
                    <a:lstStyle/>
                    <a:p>
                      <a:pPr>
                        <a:lnSpc>
                          <a:spcPct val="115000"/>
                        </a:lnSpc>
                        <a:spcAft>
                          <a:spcPts val="0"/>
                        </a:spcAft>
                      </a:pPr>
                      <a:r>
                        <a:rPr lang="en-GB" sz="800">
                          <a:effectLst/>
                        </a:rPr>
                        <a:t>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gridSpan="2">
                  <a:txBody>
                    <a:bodyPr/>
                    <a:lstStyle/>
                    <a:p>
                      <a:pPr>
                        <a:lnSpc>
                          <a:spcPct val="115000"/>
                        </a:lnSpc>
                        <a:spcAft>
                          <a:spcPts val="0"/>
                        </a:spcAft>
                      </a:pPr>
                      <a:r>
                        <a:rPr lang="en-GB" sz="700">
                          <a:effectLst/>
                        </a:rPr>
                        <a:t>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hMerge="1">
                  <a:txBody>
                    <a:bodyPr/>
                    <a:lstStyle/>
                    <a:p>
                      <a:endParaRPr lang="en-GB"/>
                    </a:p>
                  </a:txBody>
                  <a:tcPr/>
                </a:tc>
                <a:tc>
                  <a:txBody>
                    <a:bodyPr/>
                    <a:lstStyle/>
                    <a:p>
                      <a:pPr algn="ctr">
                        <a:lnSpc>
                          <a:spcPct val="115000"/>
                        </a:lnSpc>
                        <a:spcAft>
                          <a:spcPts val="0"/>
                        </a:spcAft>
                      </a:pPr>
                      <a:r>
                        <a:rPr lang="en-GB" sz="700">
                          <a:effectLst/>
                        </a:rPr>
                        <a:t>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gridSpan="2">
                  <a:txBody>
                    <a:bodyPr/>
                    <a:lstStyle/>
                    <a:p>
                      <a:pPr algn="ctr">
                        <a:lnSpc>
                          <a:spcPct val="115000"/>
                        </a:lnSpc>
                        <a:spcAft>
                          <a:spcPts val="0"/>
                        </a:spcAft>
                      </a:pPr>
                      <a:r>
                        <a:rPr lang="en-GB" sz="700">
                          <a:effectLst/>
                        </a:rPr>
                        <a:t>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hMerge="1">
                  <a:txBody>
                    <a:bodyPr/>
                    <a:lstStyle/>
                    <a:p>
                      <a:endParaRPr lang="en-GB"/>
                    </a:p>
                  </a:txBody>
                  <a:tcPr/>
                </a:tc>
                <a:tc>
                  <a:txBody>
                    <a:bodyPr/>
                    <a:lstStyle/>
                    <a:p>
                      <a:pPr algn="ctr">
                        <a:lnSpc>
                          <a:spcPct val="115000"/>
                        </a:lnSpc>
                        <a:spcAft>
                          <a:spcPts val="0"/>
                        </a:spcAft>
                      </a:pPr>
                      <a:r>
                        <a:rPr lang="en-GB" sz="700">
                          <a:effectLst/>
                        </a:rPr>
                        <a:t>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extLst>
                  <a:ext uri="{0D108BD9-81ED-4DB2-BD59-A6C34878D82A}">
                    <a16:rowId xmlns:a16="http://schemas.microsoft.com/office/drawing/2014/main" val="4368640"/>
                  </a:ext>
                </a:extLst>
              </a:tr>
              <a:tr h="369692">
                <a:tc>
                  <a:txBody>
                    <a:bodyPr/>
                    <a:lstStyle/>
                    <a:p>
                      <a:pPr algn="ctr">
                        <a:lnSpc>
                          <a:spcPct val="115000"/>
                        </a:lnSpc>
                        <a:spcAft>
                          <a:spcPts val="0"/>
                        </a:spcAft>
                      </a:pPr>
                      <a:r>
                        <a:rPr lang="en-GB" sz="800">
                          <a:effectLst/>
                        </a:rPr>
                        <a:t>Week 14 </a:t>
                      </a:r>
                    </a:p>
                    <a:p>
                      <a:pPr algn="ctr">
                        <a:lnSpc>
                          <a:spcPct val="115000"/>
                        </a:lnSpc>
                        <a:spcAft>
                          <a:spcPts val="0"/>
                        </a:spcAft>
                      </a:pPr>
                      <a:r>
                        <a:rPr lang="en-GB" sz="800">
                          <a:effectLst/>
                        </a:rPr>
                        <a:t>9/12</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gridSpan="2">
                  <a:txBody>
                    <a:bodyPr/>
                    <a:lstStyle/>
                    <a:p>
                      <a:pPr algn="ctr">
                        <a:lnSpc>
                          <a:spcPct val="115000"/>
                        </a:lnSpc>
                        <a:spcAft>
                          <a:spcPts val="0"/>
                        </a:spcAft>
                      </a:pPr>
                      <a:r>
                        <a:rPr lang="en-GB" sz="700">
                          <a:effectLst/>
                        </a:rPr>
                        <a:t>j  v</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hMerge="1">
                  <a:txBody>
                    <a:bodyPr/>
                    <a:lstStyle/>
                    <a:p>
                      <a:endParaRPr lang="en-GB"/>
                    </a:p>
                  </a:txBody>
                  <a:tcPr/>
                </a:tc>
                <a:tc>
                  <a:txBody>
                    <a:bodyPr/>
                    <a:lstStyle/>
                    <a:p>
                      <a:pPr algn="ctr">
                        <a:lnSpc>
                          <a:spcPct val="115000"/>
                        </a:lnSpc>
                        <a:spcAft>
                          <a:spcPts val="0"/>
                        </a:spcAft>
                      </a:pPr>
                      <a:r>
                        <a:rPr lang="en-GB" sz="700">
                          <a:effectLst/>
                        </a:rPr>
                        <a:t>have  just  to</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a:txBody>
                    <a:bodyPr/>
                    <a:lstStyle/>
                    <a:p>
                      <a:pPr algn="ctr">
                        <a:lnSpc>
                          <a:spcPct val="115000"/>
                        </a:lnSpc>
                        <a:spcAft>
                          <a:spcPts val="0"/>
                        </a:spcAft>
                      </a:pPr>
                      <a:r>
                        <a:rPr lang="en-GB" sz="700">
                          <a:effectLst/>
                        </a:rPr>
                        <a:t>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a:txBody>
                    <a:bodyPr/>
                    <a:lstStyle/>
                    <a:p>
                      <a:pPr>
                        <a:lnSpc>
                          <a:spcPct val="115000"/>
                        </a:lnSpc>
                        <a:spcAft>
                          <a:spcPts val="0"/>
                        </a:spcAft>
                      </a:pPr>
                      <a:r>
                        <a:rPr lang="en-GB" sz="800">
                          <a:effectLst/>
                        </a:rPr>
                        <a:t>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gridSpan="2">
                  <a:txBody>
                    <a:bodyPr/>
                    <a:lstStyle/>
                    <a:p>
                      <a:pPr>
                        <a:lnSpc>
                          <a:spcPct val="115000"/>
                        </a:lnSpc>
                        <a:spcAft>
                          <a:spcPts val="0"/>
                        </a:spcAft>
                      </a:pPr>
                      <a:r>
                        <a:rPr lang="en-GB" sz="700">
                          <a:effectLst/>
                        </a:rPr>
                        <a:t>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hMerge="1">
                  <a:txBody>
                    <a:bodyPr/>
                    <a:lstStyle/>
                    <a:p>
                      <a:endParaRPr lang="en-GB"/>
                    </a:p>
                  </a:txBody>
                  <a:tcPr/>
                </a:tc>
                <a:tc>
                  <a:txBody>
                    <a:bodyPr/>
                    <a:lstStyle/>
                    <a:p>
                      <a:pPr algn="ctr">
                        <a:lnSpc>
                          <a:spcPct val="115000"/>
                        </a:lnSpc>
                        <a:spcAft>
                          <a:spcPts val="0"/>
                        </a:spcAft>
                      </a:pPr>
                      <a:r>
                        <a:rPr lang="en-GB" sz="700">
                          <a:effectLst/>
                        </a:rPr>
                        <a:t>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gridSpan="2">
                  <a:txBody>
                    <a:bodyPr/>
                    <a:lstStyle/>
                    <a:p>
                      <a:pPr algn="ctr">
                        <a:lnSpc>
                          <a:spcPct val="115000"/>
                        </a:lnSpc>
                        <a:spcAft>
                          <a:spcPts val="0"/>
                        </a:spcAft>
                      </a:pPr>
                      <a:r>
                        <a:rPr lang="en-GB" sz="700">
                          <a:effectLst/>
                        </a:rPr>
                        <a:t>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hMerge="1">
                  <a:txBody>
                    <a:bodyPr/>
                    <a:lstStyle/>
                    <a:p>
                      <a:endParaRPr lang="en-GB"/>
                    </a:p>
                  </a:txBody>
                  <a:tcPr/>
                </a:tc>
                <a:tc>
                  <a:txBody>
                    <a:bodyPr/>
                    <a:lstStyle/>
                    <a:p>
                      <a:pPr algn="ctr">
                        <a:lnSpc>
                          <a:spcPct val="115000"/>
                        </a:lnSpc>
                        <a:spcAft>
                          <a:spcPts val="0"/>
                        </a:spcAft>
                      </a:pPr>
                      <a:r>
                        <a:rPr lang="en-GB" sz="700">
                          <a:effectLst/>
                        </a:rPr>
                        <a:t>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extLst>
                  <a:ext uri="{0D108BD9-81ED-4DB2-BD59-A6C34878D82A}">
                    <a16:rowId xmlns:a16="http://schemas.microsoft.com/office/drawing/2014/main" val="380164094"/>
                  </a:ext>
                </a:extLst>
              </a:tr>
              <a:tr h="369692">
                <a:tc>
                  <a:txBody>
                    <a:bodyPr/>
                    <a:lstStyle/>
                    <a:p>
                      <a:pPr algn="ctr">
                        <a:lnSpc>
                          <a:spcPct val="115000"/>
                        </a:lnSpc>
                        <a:spcAft>
                          <a:spcPts val="0"/>
                        </a:spcAft>
                      </a:pPr>
                      <a:r>
                        <a:rPr lang="en-GB" sz="800">
                          <a:effectLst/>
                        </a:rPr>
                        <a:t>Week 15 </a:t>
                      </a:r>
                    </a:p>
                    <a:p>
                      <a:pPr algn="ctr">
                        <a:lnSpc>
                          <a:spcPct val="115000"/>
                        </a:lnSpc>
                        <a:spcAft>
                          <a:spcPts val="0"/>
                        </a:spcAft>
                      </a:pPr>
                      <a:r>
                        <a:rPr lang="en-GB" sz="800">
                          <a:effectLst/>
                        </a:rPr>
                        <a:t>16/12</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gridSpan="3">
                  <a:txBody>
                    <a:bodyPr/>
                    <a:lstStyle/>
                    <a:p>
                      <a:pPr algn="ctr">
                        <a:lnSpc>
                          <a:spcPct val="115000"/>
                        </a:lnSpc>
                        <a:spcAft>
                          <a:spcPts val="0"/>
                        </a:spcAft>
                      </a:pPr>
                      <a:r>
                        <a:rPr lang="en-GB" sz="800">
                          <a:effectLst/>
                        </a:rPr>
                        <a:t>consolidation</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hMerge="1">
                  <a:txBody>
                    <a:bodyPr/>
                    <a:lstStyle/>
                    <a:p>
                      <a:endParaRPr lang="en-GB"/>
                    </a:p>
                  </a:txBody>
                  <a:tcPr/>
                </a:tc>
                <a:tc hMerge="1">
                  <a:txBody>
                    <a:bodyPr/>
                    <a:lstStyle/>
                    <a:p>
                      <a:endParaRPr lang="en-GB"/>
                    </a:p>
                  </a:txBody>
                  <a:tcPr/>
                </a:tc>
                <a:tc>
                  <a:txBody>
                    <a:bodyPr/>
                    <a:lstStyle/>
                    <a:p>
                      <a:pPr algn="ctr">
                        <a:lnSpc>
                          <a:spcPct val="115000"/>
                        </a:lnSpc>
                        <a:spcAft>
                          <a:spcPts val="0"/>
                        </a:spcAft>
                      </a:pPr>
                      <a:r>
                        <a:rPr lang="en-GB" sz="700">
                          <a:effectLst/>
                        </a:rPr>
                        <a:t>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a:txBody>
                    <a:bodyPr/>
                    <a:lstStyle/>
                    <a:p>
                      <a:pPr>
                        <a:lnSpc>
                          <a:spcPct val="115000"/>
                        </a:lnSpc>
                        <a:spcAft>
                          <a:spcPts val="0"/>
                        </a:spcAft>
                      </a:pPr>
                      <a:r>
                        <a:rPr lang="en-GB" sz="800">
                          <a:effectLst/>
                        </a:rPr>
                        <a:t>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gridSpan="2">
                  <a:txBody>
                    <a:bodyPr/>
                    <a:lstStyle/>
                    <a:p>
                      <a:pPr>
                        <a:lnSpc>
                          <a:spcPct val="115000"/>
                        </a:lnSpc>
                        <a:spcAft>
                          <a:spcPts val="0"/>
                        </a:spcAft>
                      </a:pPr>
                      <a:r>
                        <a:rPr lang="en-GB" sz="700">
                          <a:effectLst/>
                        </a:rPr>
                        <a:t>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hMerge="1">
                  <a:txBody>
                    <a:bodyPr/>
                    <a:lstStyle/>
                    <a:p>
                      <a:endParaRPr lang="en-GB"/>
                    </a:p>
                  </a:txBody>
                  <a:tcPr/>
                </a:tc>
                <a:tc>
                  <a:txBody>
                    <a:bodyPr/>
                    <a:lstStyle/>
                    <a:p>
                      <a:pPr algn="ctr">
                        <a:lnSpc>
                          <a:spcPct val="115000"/>
                        </a:lnSpc>
                        <a:spcAft>
                          <a:spcPts val="0"/>
                        </a:spcAft>
                      </a:pPr>
                      <a:r>
                        <a:rPr lang="en-GB" sz="700">
                          <a:effectLst/>
                        </a:rPr>
                        <a:t>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gridSpan="2">
                  <a:txBody>
                    <a:bodyPr/>
                    <a:lstStyle/>
                    <a:p>
                      <a:pPr algn="ctr">
                        <a:lnSpc>
                          <a:spcPct val="115000"/>
                        </a:lnSpc>
                        <a:spcAft>
                          <a:spcPts val="0"/>
                        </a:spcAft>
                      </a:pPr>
                      <a:r>
                        <a:rPr lang="en-GB" sz="700">
                          <a:effectLst/>
                        </a:rPr>
                        <a:t>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hMerge="1">
                  <a:txBody>
                    <a:bodyPr/>
                    <a:lstStyle/>
                    <a:p>
                      <a:endParaRPr lang="en-GB"/>
                    </a:p>
                  </a:txBody>
                  <a:tcPr/>
                </a:tc>
                <a:tc>
                  <a:txBody>
                    <a:bodyPr/>
                    <a:lstStyle/>
                    <a:p>
                      <a:pPr algn="ctr">
                        <a:lnSpc>
                          <a:spcPct val="115000"/>
                        </a:lnSpc>
                        <a:spcAft>
                          <a:spcPts val="0"/>
                        </a:spcAft>
                      </a:pPr>
                      <a:r>
                        <a:rPr lang="en-GB" sz="700">
                          <a:effectLst/>
                        </a:rPr>
                        <a:t>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extLst>
                  <a:ext uri="{0D108BD9-81ED-4DB2-BD59-A6C34878D82A}">
                    <a16:rowId xmlns:a16="http://schemas.microsoft.com/office/drawing/2014/main" val="3463687946"/>
                  </a:ext>
                </a:extLst>
              </a:tr>
              <a:tr h="696221">
                <a:tc gridSpan="4">
                  <a:txBody>
                    <a:bodyPr/>
                    <a:lstStyle/>
                    <a:p>
                      <a:pPr algn="ctr">
                        <a:lnSpc>
                          <a:spcPct val="115000"/>
                        </a:lnSpc>
                        <a:spcAft>
                          <a:spcPts val="0"/>
                        </a:spcAft>
                      </a:pPr>
                      <a:r>
                        <a:rPr lang="en-GB" sz="700">
                          <a:effectLst/>
                        </a:rPr>
                        <a:t> </a:t>
                      </a:r>
                      <a:endParaRPr lang="en-GB" sz="800">
                        <a:effectLst/>
                      </a:endParaRPr>
                    </a:p>
                    <a:p>
                      <a:pPr algn="ctr">
                        <a:lnSpc>
                          <a:spcPct val="115000"/>
                        </a:lnSpc>
                        <a:spcAft>
                          <a:spcPts val="0"/>
                        </a:spcAft>
                      </a:pPr>
                      <a:r>
                        <a:rPr lang="en-GB" sz="700">
                          <a:effectLst/>
                        </a:rPr>
                        <a:t>October – Christmas </a:t>
                      </a:r>
                      <a:endParaRPr lang="en-GB" sz="800">
                        <a:effectLst/>
                      </a:endParaRPr>
                    </a:p>
                    <a:p>
                      <a:pPr algn="ctr">
                        <a:lnSpc>
                          <a:spcPct val="115000"/>
                        </a:lnSpc>
                        <a:spcAft>
                          <a:spcPts val="0"/>
                        </a:spcAft>
                      </a:pPr>
                      <a:r>
                        <a:rPr lang="en-GB" sz="700">
                          <a:effectLst/>
                        </a:rPr>
                        <a:t>Phonological Awareness Levels 5 &amp; 6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a:lnSpc>
                          <a:spcPct val="115000"/>
                        </a:lnSpc>
                        <a:spcAft>
                          <a:spcPts val="0"/>
                        </a:spcAft>
                      </a:pPr>
                      <a:r>
                        <a:rPr lang="en-GB" sz="700">
                          <a:effectLst/>
                        </a:rPr>
                        <a:t> </a:t>
                      </a:r>
                      <a:endParaRPr lang="en-GB" sz="800">
                        <a:effectLst/>
                      </a:endParaRPr>
                    </a:p>
                    <a:p>
                      <a:pPr algn="ctr">
                        <a:lnSpc>
                          <a:spcPct val="115000"/>
                        </a:lnSpc>
                        <a:spcAft>
                          <a:spcPts val="0"/>
                        </a:spcAft>
                      </a:pPr>
                      <a:r>
                        <a:rPr lang="en-GB" sz="700">
                          <a:effectLst/>
                        </a:rPr>
                        <a:t>January – Easter</a:t>
                      </a:r>
                      <a:endParaRPr lang="en-GB" sz="800">
                        <a:effectLst/>
                      </a:endParaRPr>
                    </a:p>
                    <a:p>
                      <a:pPr algn="ctr">
                        <a:lnSpc>
                          <a:spcPct val="115000"/>
                        </a:lnSpc>
                        <a:spcAft>
                          <a:spcPts val="0"/>
                        </a:spcAft>
                      </a:pPr>
                      <a:r>
                        <a:rPr lang="en-GB" sz="700">
                          <a:effectLst/>
                        </a:rPr>
                        <a:t>Phonological Awareness Levels 7 &amp; 8</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a:lnSpc>
                          <a:spcPct val="115000"/>
                        </a:lnSpc>
                        <a:spcAft>
                          <a:spcPts val="0"/>
                        </a:spcAft>
                      </a:pPr>
                      <a:r>
                        <a:rPr lang="en-GB" sz="700">
                          <a:effectLst/>
                        </a:rPr>
                        <a:t> </a:t>
                      </a:r>
                      <a:endParaRPr lang="en-GB" sz="800">
                        <a:effectLst/>
                      </a:endParaRPr>
                    </a:p>
                    <a:p>
                      <a:pPr algn="ctr">
                        <a:lnSpc>
                          <a:spcPct val="115000"/>
                        </a:lnSpc>
                        <a:spcAft>
                          <a:spcPts val="0"/>
                        </a:spcAft>
                      </a:pPr>
                      <a:r>
                        <a:rPr lang="en-GB" sz="700">
                          <a:effectLst/>
                        </a:rPr>
                        <a:t>Easter – June </a:t>
                      </a:r>
                      <a:endParaRPr lang="en-GB" sz="800">
                        <a:effectLst/>
                      </a:endParaRPr>
                    </a:p>
                    <a:p>
                      <a:pPr algn="ctr">
                        <a:lnSpc>
                          <a:spcPct val="115000"/>
                        </a:lnSpc>
                        <a:spcAft>
                          <a:spcPts val="0"/>
                        </a:spcAft>
                      </a:pPr>
                      <a:r>
                        <a:rPr lang="en-GB" sz="700">
                          <a:effectLst/>
                        </a:rPr>
                        <a:t>Phonological Awareness Level 9 </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85355187"/>
                  </a:ext>
                </a:extLst>
              </a:tr>
              <a:tr h="161740">
                <a:tc gridSpan="4">
                  <a:txBody>
                    <a:bodyPr/>
                    <a:lstStyle/>
                    <a:p>
                      <a:pPr algn="ctr">
                        <a:lnSpc>
                          <a:spcPct val="115000"/>
                        </a:lnSpc>
                        <a:spcAft>
                          <a:spcPts val="0"/>
                        </a:spcAft>
                      </a:pPr>
                      <a:r>
                        <a:rPr lang="en-GB" sz="700">
                          <a:effectLst/>
                        </a:rPr>
                        <a:t>Evaluation</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a:lnSpc>
                          <a:spcPct val="115000"/>
                        </a:lnSpc>
                        <a:spcAft>
                          <a:spcPts val="0"/>
                        </a:spcAft>
                      </a:pPr>
                      <a:r>
                        <a:rPr lang="en-GB" sz="700">
                          <a:effectLst/>
                        </a:rPr>
                        <a:t>Evaluation</a:t>
                      </a:r>
                      <a:endParaRPr lang="en-GB" sz="80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hMerge="1">
                  <a:txBody>
                    <a:bodyPr/>
                    <a:lstStyle/>
                    <a:p>
                      <a:endParaRPr lang="en-GB"/>
                    </a:p>
                  </a:txBody>
                  <a:tcPr/>
                </a:tc>
                <a:tc hMerge="1">
                  <a:txBody>
                    <a:bodyPr/>
                    <a:lstStyle/>
                    <a:p>
                      <a:endParaRPr lang="en-GB"/>
                    </a:p>
                  </a:txBody>
                  <a:tcPr/>
                </a:tc>
                <a:tc hMerge="1">
                  <a:txBody>
                    <a:bodyPr/>
                    <a:lstStyle/>
                    <a:p>
                      <a:endParaRPr lang="en-GB"/>
                    </a:p>
                  </a:txBody>
                  <a:tcPr/>
                </a:tc>
                <a:tc gridSpan="4">
                  <a:txBody>
                    <a:bodyPr/>
                    <a:lstStyle/>
                    <a:p>
                      <a:pPr algn="ctr">
                        <a:lnSpc>
                          <a:spcPct val="115000"/>
                        </a:lnSpc>
                        <a:spcAft>
                          <a:spcPts val="0"/>
                        </a:spcAft>
                      </a:pPr>
                      <a:r>
                        <a:rPr lang="en-GB" sz="700" dirty="0">
                          <a:effectLst/>
                        </a:rPr>
                        <a:t>Evaluation</a:t>
                      </a:r>
                      <a:endParaRPr lang="en-GB"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6845" marR="46845" marT="0" marB="0"/>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874312645"/>
                  </a:ext>
                </a:extLst>
              </a:tr>
            </a:tbl>
          </a:graphicData>
        </a:graphic>
      </p:graphicFrame>
    </p:spTree>
    <p:extLst>
      <p:ext uri="{BB962C8B-B14F-4D97-AF65-F5344CB8AC3E}">
        <p14:creationId xmlns:p14="http://schemas.microsoft.com/office/powerpoint/2010/main" val="28031891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95334" y="1340768"/>
            <a:ext cx="7521082" cy="2677656"/>
          </a:xfrm>
          <a:prstGeom prst="rect">
            <a:avLst/>
          </a:prstGeom>
        </p:spPr>
        <p:txBody>
          <a:bodyPr wrap="square">
            <a:spAutoFit/>
          </a:bodyPr>
          <a:lstStyle/>
          <a:p>
            <a:pPr marL="457200" indent="-457200">
              <a:lnSpc>
                <a:spcPct val="150000"/>
              </a:lnSpc>
              <a:buFont typeface="Arial" panose="020B0604020202020204" pitchFamily="34" charset="0"/>
              <a:buChar char="•"/>
            </a:pPr>
            <a:r>
              <a:rPr lang="en-GB" sz="2800" dirty="0" smtClean="0">
                <a:solidFill>
                  <a:srgbClr val="EE3ABB"/>
                </a:solidFill>
                <a:latin typeface="SassoonPrimary" panose="020B0500000000000000" pitchFamily="34" charset="0"/>
              </a:rPr>
              <a:t>Help </a:t>
            </a:r>
            <a:r>
              <a:rPr lang="en-GB" sz="2800" dirty="0">
                <a:solidFill>
                  <a:srgbClr val="EE3ABB"/>
                </a:solidFill>
                <a:latin typeface="SassoonPrimary" panose="020B0500000000000000" pitchFamily="34" charset="0"/>
              </a:rPr>
              <a:t>your child to recognise the </a:t>
            </a:r>
            <a:r>
              <a:rPr lang="en-GB" sz="2800" dirty="0" smtClean="0">
                <a:solidFill>
                  <a:srgbClr val="EE3ABB"/>
                </a:solidFill>
                <a:latin typeface="SassoonPrimary" panose="020B0500000000000000" pitchFamily="34" charset="0"/>
              </a:rPr>
              <a:t>sounds and common words they </a:t>
            </a:r>
            <a:r>
              <a:rPr lang="en-GB" sz="2800" dirty="0">
                <a:solidFill>
                  <a:srgbClr val="EE3ABB"/>
                </a:solidFill>
                <a:latin typeface="SassoonPrimary" panose="020B0500000000000000" pitchFamily="34" charset="0"/>
              </a:rPr>
              <a:t>have learned </a:t>
            </a:r>
            <a:r>
              <a:rPr lang="en-GB" sz="2800" dirty="0" smtClean="0">
                <a:solidFill>
                  <a:srgbClr val="EE3ABB"/>
                </a:solidFill>
                <a:latin typeface="SassoonPrimary" panose="020B0500000000000000" pitchFamily="34" charset="0"/>
              </a:rPr>
              <a:t>out </a:t>
            </a:r>
            <a:r>
              <a:rPr lang="en-GB" sz="2800" dirty="0">
                <a:solidFill>
                  <a:srgbClr val="EE3ABB"/>
                </a:solidFill>
                <a:latin typeface="SassoonPrimary" panose="020B0500000000000000" pitchFamily="34" charset="0"/>
              </a:rPr>
              <a:t>in the world for example, shop names, books, newspapers  etc.</a:t>
            </a:r>
          </a:p>
        </p:txBody>
      </p:sp>
      <p:sp>
        <p:nvSpPr>
          <p:cNvPr id="5" name="Rectangle 4"/>
          <p:cNvSpPr/>
          <p:nvPr/>
        </p:nvSpPr>
        <p:spPr>
          <a:xfrm>
            <a:off x="3269378" y="260648"/>
            <a:ext cx="2087816" cy="921534"/>
          </a:xfrm>
          <a:prstGeom prst="rect">
            <a:avLst/>
          </a:prstGeom>
        </p:spPr>
        <p:txBody>
          <a:bodyPr wrap="none">
            <a:spAutoFit/>
          </a:bodyPr>
          <a:lstStyle/>
          <a:p>
            <a:pPr algn="ctr">
              <a:lnSpc>
                <a:spcPct val="150000"/>
              </a:lnSpc>
            </a:pPr>
            <a:r>
              <a:rPr lang="en-GB" sz="4000" b="1" u="sng" dirty="0">
                <a:solidFill>
                  <a:srgbClr val="7030A0"/>
                </a:solidFill>
                <a:latin typeface="SassoonPrimary" panose="020B0500000000000000" pitchFamily="34" charset="0"/>
              </a:rPr>
              <a:t>Literacy</a:t>
            </a:r>
          </a:p>
        </p:txBody>
      </p:sp>
    </p:spTree>
    <p:extLst>
      <p:ext uri="{BB962C8B-B14F-4D97-AF65-F5344CB8AC3E}">
        <p14:creationId xmlns:p14="http://schemas.microsoft.com/office/powerpoint/2010/main" val="20173610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712968" cy="6408712"/>
          </a:xfrm>
        </p:spPr>
        <p:txBody>
          <a:bodyPr>
            <a:normAutofit/>
          </a:bodyPr>
          <a:lstStyle/>
          <a:p>
            <a:pPr>
              <a:lnSpc>
                <a:spcPct val="160000"/>
              </a:lnSpc>
              <a:buNone/>
            </a:pPr>
            <a:endParaRPr lang="en-GB" sz="2400" dirty="0" smtClean="0">
              <a:solidFill>
                <a:srgbClr val="7030A0"/>
              </a:solidFill>
              <a:latin typeface="Comic Sans MS" pitchFamily="66" charset="0"/>
            </a:endParaRPr>
          </a:p>
          <a:p>
            <a:pPr>
              <a:lnSpc>
                <a:spcPct val="150000"/>
              </a:lnSpc>
              <a:buNone/>
            </a:pPr>
            <a:endParaRPr lang="en-GB" sz="2400" dirty="0" smtClean="0">
              <a:solidFill>
                <a:srgbClr val="EE3ABB"/>
              </a:solidFill>
              <a:latin typeface="Comic Sans MS" pitchFamily="66" charset="0"/>
            </a:endParaRPr>
          </a:p>
          <a:p>
            <a:pPr algn="ctr">
              <a:lnSpc>
                <a:spcPct val="150000"/>
              </a:lnSpc>
              <a:buNone/>
            </a:pPr>
            <a:endParaRPr lang="en-GB" u="sng" dirty="0" smtClean="0">
              <a:solidFill>
                <a:srgbClr val="EE3ABB"/>
              </a:solidFill>
              <a:latin typeface="Comic Sans MS" pitchFamily="66" charset="0"/>
            </a:endParaRPr>
          </a:p>
          <a:p>
            <a:pPr>
              <a:lnSpc>
                <a:spcPct val="150000"/>
              </a:lnSpc>
              <a:buNone/>
            </a:pPr>
            <a:endParaRPr lang="en-GB" dirty="0">
              <a:latin typeface="Comic Sans MS" pitchFamily="66" charset="0"/>
            </a:endParaRPr>
          </a:p>
        </p:txBody>
      </p:sp>
      <p:sp>
        <p:nvSpPr>
          <p:cNvPr id="4" name="Rectangle 3"/>
          <p:cNvSpPr/>
          <p:nvPr/>
        </p:nvSpPr>
        <p:spPr>
          <a:xfrm>
            <a:off x="83571" y="116632"/>
            <a:ext cx="9036496" cy="6001643"/>
          </a:xfrm>
          <a:prstGeom prst="rect">
            <a:avLst/>
          </a:prstGeom>
        </p:spPr>
        <p:txBody>
          <a:bodyPr wrap="square">
            <a:spAutoFit/>
          </a:bodyPr>
          <a:lstStyle/>
          <a:p>
            <a:pPr algn="ctr">
              <a:lnSpc>
                <a:spcPct val="150000"/>
              </a:lnSpc>
            </a:pPr>
            <a:r>
              <a:rPr lang="en-GB" sz="4400" b="1" u="sng" dirty="0" smtClean="0">
                <a:solidFill>
                  <a:srgbClr val="7030A0"/>
                </a:solidFill>
                <a:latin typeface="SassoonPrimary" panose="020B0500000000000000" pitchFamily="34" charset="0"/>
              </a:rPr>
              <a:t>Literacy</a:t>
            </a:r>
          </a:p>
          <a:p>
            <a:pPr>
              <a:lnSpc>
                <a:spcPct val="150000"/>
              </a:lnSpc>
            </a:pPr>
            <a:r>
              <a:rPr lang="en-GB" sz="3200" b="1" u="sng" dirty="0" smtClean="0">
                <a:solidFill>
                  <a:srgbClr val="7030A0"/>
                </a:solidFill>
                <a:latin typeface="SassoonPrimary" panose="020B0500000000000000" pitchFamily="34" charset="0"/>
              </a:rPr>
              <a:t>Reading</a:t>
            </a:r>
          </a:p>
          <a:p>
            <a:pPr marL="342900" indent="-342900">
              <a:lnSpc>
                <a:spcPct val="150000"/>
              </a:lnSpc>
              <a:buFont typeface="Arial" panose="020B0604020202020204" pitchFamily="34" charset="0"/>
              <a:buChar char="•"/>
            </a:pPr>
            <a:r>
              <a:rPr lang="en-GB" sz="2000" dirty="0" smtClean="0">
                <a:solidFill>
                  <a:srgbClr val="7030A0"/>
                </a:solidFill>
                <a:latin typeface="SassoonPrimary" panose="020B0500000000000000" pitchFamily="34" charset="0"/>
              </a:rPr>
              <a:t>Look at the front cover. What can you see? </a:t>
            </a:r>
          </a:p>
          <a:p>
            <a:pPr marL="342900" indent="-342900">
              <a:lnSpc>
                <a:spcPct val="150000"/>
              </a:lnSpc>
              <a:buFont typeface="Arial" panose="020B0604020202020204" pitchFamily="34" charset="0"/>
              <a:buChar char="•"/>
            </a:pPr>
            <a:r>
              <a:rPr lang="en-GB" sz="2000" dirty="0" smtClean="0">
                <a:solidFill>
                  <a:srgbClr val="EE3ABB"/>
                </a:solidFill>
                <a:latin typeface="SassoonPrimary" panose="020B0500000000000000" pitchFamily="34" charset="0"/>
              </a:rPr>
              <a:t>What could this story be about?</a:t>
            </a:r>
          </a:p>
          <a:p>
            <a:pPr marL="342900" indent="-342900">
              <a:lnSpc>
                <a:spcPct val="150000"/>
              </a:lnSpc>
              <a:buFont typeface="Arial" panose="020B0604020202020204" pitchFamily="34" charset="0"/>
              <a:buChar char="•"/>
            </a:pPr>
            <a:r>
              <a:rPr lang="en-GB" sz="2000" dirty="0" smtClean="0">
                <a:solidFill>
                  <a:srgbClr val="7030A0"/>
                </a:solidFill>
                <a:latin typeface="SassoonPrimary" panose="020B0500000000000000" pitchFamily="34" charset="0"/>
              </a:rPr>
              <a:t>Point out turning the pages one at a time.</a:t>
            </a:r>
          </a:p>
          <a:p>
            <a:pPr marL="342900" indent="-342900">
              <a:lnSpc>
                <a:spcPct val="150000"/>
              </a:lnSpc>
              <a:buFont typeface="Arial" panose="020B0604020202020204" pitchFamily="34" charset="0"/>
              <a:buChar char="•"/>
            </a:pPr>
            <a:r>
              <a:rPr lang="en-GB" sz="2000" dirty="0" smtClean="0">
                <a:solidFill>
                  <a:srgbClr val="EE3ABB"/>
                </a:solidFill>
                <a:latin typeface="SassoonPrimary" panose="020B0500000000000000" pitchFamily="34" charset="0"/>
              </a:rPr>
              <a:t>Point out you are reading the words from left to right. </a:t>
            </a:r>
          </a:p>
          <a:p>
            <a:pPr marL="342900" indent="-342900">
              <a:lnSpc>
                <a:spcPct val="150000"/>
              </a:lnSpc>
              <a:buFont typeface="Arial" panose="020B0604020202020204" pitchFamily="34" charset="0"/>
              <a:buChar char="•"/>
            </a:pPr>
            <a:r>
              <a:rPr lang="en-GB" sz="2000" dirty="0" smtClean="0">
                <a:solidFill>
                  <a:srgbClr val="7030A0"/>
                </a:solidFill>
                <a:latin typeface="SassoonPrimary" panose="020B0500000000000000" pitchFamily="34" charset="0"/>
              </a:rPr>
              <a:t>Point to capital letter at the beginning and full stop at the ending making a  HEALTHY SENTENCE.</a:t>
            </a:r>
          </a:p>
          <a:p>
            <a:pPr marL="342900" indent="-342900">
              <a:lnSpc>
                <a:spcPct val="150000"/>
              </a:lnSpc>
              <a:buFont typeface="Arial" panose="020B0604020202020204" pitchFamily="34" charset="0"/>
              <a:buChar char="•"/>
            </a:pPr>
            <a:r>
              <a:rPr lang="en-GB" sz="2000" dirty="0" smtClean="0">
                <a:solidFill>
                  <a:srgbClr val="EE3ABB"/>
                </a:solidFill>
                <a:latin typeface="SassoonPrimary" panose="020B0500000000000000" pitchFamily="34" charset="0"/>
              </a:rPr>
              <a:t>Talk about characters and setting in reading books and other books. Ask questions e.g. What is happening in the story?  What do you think would happen if?....</a:t>
            </a:r>
            <a:endParaRPr lang="en-GB" sz="2000" dirty="0">
              <a:solidFill>
                <a:srgbClr val="EE3ABB"/>
              </a:solidFill>
              <a:latin typeface="SassoonPrimary" panose="020B0500000000000000"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79512" y="260648"/>
            <a:ext cx="8352928" cy="5078313"/>
          </a:xfrm>
          <a:prstGeom prst="rect">
            <a:avLst/>
          </a:prstGeom>
        </p:spPr>
        <p:txBody>
          <a:bodyPr wrap="square">
            <a:spAutoFit/>
          </a:bodyPr>
          <a:lstStyle/>
          <a:p>
            <a:pPr algn="ctr">
              <a:lnSpc>
                <a:spcPct val="150000"/>
              </a:lnSpc>
            </a:pPr>
            <a:r>
              <a:rPr lang="en-GB" sz="4400" b="1" u="sng" dirty="0" smtClean="0">
                <a:solidFill>
                  <a:srgbClr val="7030A0"/>
                </a:solidFill>
                <a:latin typeface="SassoonPrimary" panose="020B0500000000000000" pitchFamily="34" charset="0"/>
              </a:rPr>
              <a:t>Literacy</a:t>
            </a:r>
          </a:p>
          <a:p>
            <a:pPr marL="457200" indent="-457200">
              <a:lnSpc>
                <a:spcPct val="150000"/>
              </a:lnSpc>
              <a:buFont typeface="Arial" panose="020B0604020202020204" pitchFamily="34" charset="0"/>
              <a:buChar char="•"/>
            </a:pPr>
            <a:r>
              <a:rPr lang="en-GB" sz="2800" dirty="0" smtClean="0">
                <a:solidFill>
                  <a:srgbClr val="EE3ABB"/>
                </a:solidFill>
                <a:latin typeface="SassoonPrimary" panose="020B0500000000000000" pitchFamily="34" charset="0"/>
              </a:rPr>
              <a:t>Expose </a:t>
            </a:r>
            <a:r>
              <a:rPr lang="en-GB" sz="2800" dirty="0">
                <a:solidFill>
                  <a:srgbClr val="EE3ABB"/>
                </a:solidFill>
                <a:latin typeface="SassoonPrimary" panose="020B0500000000000000" pitchFamily="34" charset="0"/>
              </a:rPr>
              <a:t>them to different types of text e.g. books, join the library, magazines, First News (newspaper for children), Non-Fiction etc.</a:t>
            </a:r>
          </a:p>
          <a:p>
            <a:pPr algn="ctr">
              <a:lnSpc>
                <a:spcPct val="150000"/>
              </a:lnSpc>
            </a:pPr>
            <a:endParaRPr lang="en-GB" sz="4400" b="1" u="sng" dirty="0" smtClean="0">
              <a:solidFill>
                <a:srgbClr val="7030A0"/>
              </a:solidFill>
              <a:latin typeface="Comic Sans MS" pitchFamily="66" charset="0"/>
            </a:endParaRPr>
          </a:p>
          <a:p>
            <a:pPr algn="ctr">
              <a:lnSpc>
                <a:spcPct val="150000"/>
              </a:lnSpc>
            </a:pPr>
            <a:endParaRPr lang="en-GB" sz="4400" b="1" u="sng" dirty="0" smtClean="0">
              <a:solidFill>
                <a:srgbClr val="7030A0"/>
              </a:solidFill>
              <a:latin typeface="Comic Sans MS" pitchFamily="66"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88640"/>
            <a:ext cx="8507288" cy="6408712"/>
          </a:xfrm>
        </p:spPr>
        <p:txBody>
          <a:bodyPr>
            <a:normAutofit fontScale="70000" lnSpcReduction="20000"/>
          </a:bodyPr>
          <a:lstStyle/>
          <a:p>
            <a:pPr algn="ctr">
              <a:buNone/>
            </a:pPr>
            <a:r>
              <a:rPr lang="en-GB" sz="6000" b="1" u="sng" dirty="0">
                <a:solidFill>
                  <a:srgbClr val="EE3ABB"/>
                </a:solidFill>
                <a:latin typeface="SassoonPrimary" panose="020B0500000000000000" pitchFamily="34" charset="0"/>
              </a:rPr>
              <a:t>Maths</a:t>
            </a:r>
          </a:p>
          <a:p>
            <a:pPr>
              <a:lnSpc>
                <a:spcPct val="150000"/>
              </a:lnSpc>
              <a:buNone/>
            </a:pPr>
            <a:r>
              <a:rPr lang="en-GB" sz="4000" b="1" u="sng" dirty="0">
                <a:solidFill>
                  <a:srgbClr val="EE3ABB"/>
                </a:solidFill>
                <a:latin typeface="SassoonPrimary" panose="020B0500000000000000" pitchFamily="34" charset="0"/>
              </a:rPr>
              <a:t>August- October</a:t>
            </a:r>
          </a:p>
          <a:p>
            <a:pPr>
              <a:lnSpc>
                <a:spcPct val="150000"/>
              </a:lnSpc>
            </a:pPr>
            <a:r>
              <a:rPr lang="en-GB" sz="4000" dirty="0">
                <a:solidFill>
                  <a:srgbClr val="7030A0"/>
                </a:solidFill>
                <a:latin typeface="SassoonPrimary" panose="020B0500000000000000" pitchFamily="34" charset="0"/>
              </a:rPr>
              <a:t>Data Analysis (charts, menu, daily timetable)</a:t>
            </a:r>
          </a:p>
          <a:p>
            <a:pPr>
              <a:lnSpc>
                <a:spcPct val="150000"/>
              </a:lnSpc>
            </a:pPr>
            <a:r>
              <a:rPr lang="en-GB" sz="4000" dirty="0">
                <a:solidFill>
                  <a:srgbClr val="EE3ABB"/>
                </a:solidFill>
                <a:latin typeface="SassoonPrimary" panose="020B0500000000000000" pitchFamily="34" charset="0"/>
              </a:rPr>
              <a:t>Sorting and Matching</a:t>
            </a:r>
          </a:p>
          <a:p>
            <a:pPr>
              <a:lnSpc>
                <a:spcPct val="150000"/>
              </a:lnSpc>
            </a:pPr>
            <a:r>
              <a:rPr lang="en-GB" sz="4000" dirty="0">
                <a:solidFill>
                  <a:srgbClr val="7030A0"/>
                </a:solidFill>
                <a:latin typeface="SassoonPrimary" panose="020B0500000000000000" pitchFamily="34" charset="0"/>
              </a:rPr>
              <a:t>Numbers to 0 - 10 (Count, write, make, order, ordinal)</a:t>
            </a:r>
          </a:p>
          <a:p>
            <a:pPr>
              <a:lnSpc>
                <a:spcPct val="150000"/>
              </a:lnSpc>
            </a:pPr>
            <a:r>
              <a:rPr lang="en-GB" sz="4000" dirty="0">
                <a:solidFill>
                  <a:srgbClr val="EE3ABB"/>
                </a:solidFill>
                <a:latin typeface="SassoonPrimary" panose="020B0500000000000000" pitchFamily="34" charset="0"/>
              </a:rPr>
              <a:t>Shape (2D &amp; 3D)</a:t>
            </a:r>
          </a:p>
          <a:p>
            <a:pPr>
              <a:lnSpc>
                <a:spcPct val="150000"/>
              </a:lnSpc>
            </a:pPr>
            <a:r>
              <a:rPr lang="en-GB" sz="4000" dirty="0">
                <a:solidFill>
                  <a:srgbClr val="7030A0"/>
                </a:solidFill>
                <a:latin typeface="SassoonPrimary" panose="020B0500000000000000" pitchFamily="34" charset="0"/>
              </a:rPr>
              <a:t>Pattern</a:t>
            </a:r>
          </a:p>
          <a:p>
            <a:pPr>
              <a:lnSpc>
                <a:spcPct val="150000"/>
              </a:lnSpc>
            </a:pPr>
            <a:r>
              <a:rPr lang="en-GB" sz="4000" dirty="0">
                <a:solidFill>
                  <a:srgbClr val="EE3ABB"/>
                </a:solidFill>
                <a:latin typeface="SassoonPrimary" panose="020B0500000000000000" pitchFamily="34" charset="0"/>
              </a:rPr>
              <a:t>Addition to 5 (language, counting on)</a:t>
            </a:r>
          </a:p>
          <a:p>
            <a:pPr>
              <a:lnSpc>
                <a:spcPct val="150000"/>
              </a:lnSpc>
            </a:pPr>
            <a:r>
              <a:rPr lang="en-GB" sz="4000" dirty="0">
                <a:solidFill>
                  <a:srgbClr val="7030A0"/>
                </a:solidFill>
                <a:latin typeface="SassoonPrimary" panose="020B0500000000000000" pitchFamily="34" charset="0"/>
              </a:rPr>
              <a:t>Time</a:t>
            </a:r>
            <a:endParaRPr lang="en-GB" sz="4000" dirty="0">
              <a:solidFill>
                <a:srgbClr val="EE3ABB"/>
              </a:solidFill>
              <a:latin typeface="SassoonPrimary" panose="020B0500000000000000" pitchFamily="34" charset="0"/>
            </a:endParaRPr>
          </a:p>
          <a:p>
            <a:pPr>
              <a:lnSpc>
                <a:spcPct val="150000"/>
              </a:lnSpc>
            </a:pPr>
            <a:endParaRPr lang="en-GB" sz="2000" dirty="0" smtClean="0">
              <a:solidFill>
                <a:srgbClr val="7030A0"/>
              </a:solidFill>
              <a:latin typeface="Comic Sans MS" pitchFamily="66" charset="0"/>
            </a:endParaRPr>
          </a:p>
          <a:p>
            <a:pPr>
              <a:lnSpc>
                <a:spcPct val="150000"/>
              </a:lnSpc>
              <a:buNone/>
            </a:pPr>
            <a:endParaRPr lang="en-GB" sz="2400" dirty="0" smtClean="0">
              <a:solidFill>
                <a:srgbClr val="7030A0"/>
              </a:solidFill>
              <a:latin typeface="Comic Sans MS" pitchFamily="66" charset="0"/>
            </a:endParaRPr>
          </a:p>
          <a:p>
            <a:pPr>
              <a:buNone/>
            </a:pPr>
            <a:endParaRPr lang="en-GB" sz="4000" b="1" u="sng" dirty="0" smtClean="0">
              <a:solidFill>
                <a:srgbClr val="EE3ABB"/>
              </a:solidFill>
              <a:latin typeface="Comic Sans MS" pitchFamily="66" charset="0"/>
            </a:endParaRPr>
          </a:p>
          <a:p>
            <a:pPr>
              <a:buNone/>
            </a:pPr>
            <a:endParaRPr lang="en-GB" sz="4000" dirty="0">
              <a:solidFill>
                <a:srgbClr val="7030A0"/>
              </a:solidFill>
              <a:latin typeface="Comic Sans MS" pitchFamily="66"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06216" y="332656"/>
            <a:ext cx="1453522" cy="1584176"/>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17844" y="4437112"/>
            <a:ext cx="2026155" cy="1559818"/>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u="sng" dirty="0">
                <a:solidFill>
                  <a:srgbClr val="EE3ABB"/>
                </a:solidFill>
                <a:latin typeface="SassoonPrimary" panose="020B0500000000000000" pitchFamily="34" charset="0"/>
              </a:rPr>
              <a:t>Maths</a:t>
            </a:r>
            <a:r>
              <a:rPr lang="en-GB" b="1" u="sng" dirty="0">
                <a:solidFill>
                  <a:srgbClr val="EE3ABB"/>
                </a:solidFill>
                <a:latin typeface="Comic Sans MS" pitchFamily="66" charset="0"/>
              </a:rPr>
              <a:t/>
            </a:r>
            <a:br>
              <a:rPr lang="en-GB" b="1" u="sng" dirty="0">
                <a:solidFill>
                  <a:srgbClr val="EE3ABB"/>
                </a:solidFill>
                <a:latin typeface="Comic Sans MS" pitchFamily="66" charset="0"/>
              </a:rPr>
            </a:br>
            <a:endParaRPr lang="en-GB" dirty="0"/>
          </a:p>
        </p:txBody>
      </p:sp>
      <p:sp>
        <p:nvSpPr>
          <p:cNvPr id="3" name="Content Placeholder 2"/>
          <p:cNvSpPr>
            <a:spLocks noGrp="1"/>
          </p:cNvSpPr>
          <p:nvPr>
            <p:ph idx="1"/>
          </p:nvPr>
        </p:nvSpPr>
        <p:spPr/>
        <p:txBody>
          <a:bodyPr/>
          <a:lstStyle/>
          <a:p>
            <a:r>
              <a:rPr lang="en-GB" dirty="0" smtClean="0">
                <a:solidFill>
                  <a:srgbClr val="7030A0"/>
                </a:solidFill>
                <a:latin typeface="SassoonPrimary" panose="020B0500000000000000" pitchFamily="34" charset="0"/>
              </a:rPr>
              <a:t>Encourage children to use maths everyday with simple questions and answers.</a:t>
            </a:r>
          </a:p>
          <a:p>
            <a:r>
              <a:rPr lang="en-GB" dirty="0" smtClean="0">
                <a:solidFill>
                  <a:srgbClr val="EE3ABB"/>
                </a:solidFill>
                <a:latin typeface="SassoonPrimary" panose="020B0500000000000000" pitchFamily="34" charset="0"/>
              </a:rPr>
              <a:t>Point out shapes to your children around the home.</a:t>
            </a:r>
          </a:p>
          <a:p>
            <a:r>
              <a:rPr lang="en-GB" dirty="0" smtClean="0">
                <a:solidFill>
                  <a:srgbClr val="7030A0"/>
                </a:solidFill>
                <a:latin typeface="SassoonPrimary" panose="020B0500000000000000" pitchFamily="34" charset="0"/>
              </a:rPr>
              <a:t>Ask children to count the plates for dinner.</a:t>
            </a:r>
          </a:p>
          <a:p>
            <a:r>
              <a:rPr lang="en-GB" dirty="0" smtClean="0">
                <a:solidFill>
                  <a:srgbClr val="EE3ABB"/>
                </a:solidFill>
                <a:latin typeface="SassoonPrimary" panose="020B0500000000000000" pitchFamily="34" charset="0"/>
              </a:rPr>
              <a:t>Let your child help you match up socks.</a:t>
            </a:r>
          </a:p>
          <a:p>
            <a:endParaRPr lang="en-GB" dirty="0" smtClean="0"/>
          </a:p>
          <a:p>
            <a:endParaRPr lang="en-GB" dirty="0"/>
          </a:p>
        </p:txBody>
      </p:sp>
    </p:spTree>
    <p:extLst>
      <p:ext uri="{BB962C8B-B14F-4D97-AF65-F5344CB8AC3E}">
        <p14:creationId xmlns:p14="http://schemas.microsoft.com/office/powerpoint/2010/main" val="25601604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32656"/>
            <a:ext cx="8981960" cy="6408712"/>
          </a:xfrm>
        </p:spPr>
        <p:txBody>
          <a:bodyPr>
            <a:normAutofit/>
          </a:bodyPr>
          <a:lstStyle/>
          <a:p>
            <a:pPr>
              <a:buNone/>
            </a:pPr>
            <a:endParaRPr lang="en-GB" sz="2400" dirty="0" smtClean="0">
              <a:solidFill>
                <a:srgbClr val="EE3ABB"/>
              </a:solidFill>
              <a:latin typeface="Comic Sans MS" pitchFamily="66" charset="0"/>
            </a:endParaRPr>
          </a:p>
          <a:p>
            <a:pPr>
              <a:buNone/>
            </a:pPr>
            <a:endParaRPr lang="en-GB" sz="2400" dirty="0" smtClean="0">
              <a:solidFill>
                <a:srgbClr val="EE3ABB"/>
              </a:solidFill>
              <a:latin typeface="Comic Sans MS" pitchFamily="66" charset="0"/>
            </a:endParaRPr>
          </a:p>
          <a:p>
            <a:pPr>
              <a:buNone/>
            </a:pPr>
            <a:endParaRPr lang="en-GB" sz="2400" dirty="0" smtClean="0">
              <a:solidFill>
                <a:srgbClr val="EE3ABB"/>
              </a:solidFill>
              <a:latin typeface="Comic Sans MS" pitchFamily="66" charset="0"/>
            </a:endParaRPr>
          </a:p>
          <a:p>
            <a:pPr>
              <a:buNone/>
            </a:pPr>
            <a:endParaRPr lang="en-GB" sz="2400" dirty="0">
              <a:solidFill>
                <a:srgbClr val="7030A0"/>
              </a:solidFill>
              <a:latin typeface="Comic Sans MS" pitchFamily="66" charset="0"/>
            </a:endParaRPr>
          </a:p>
        </p:txBody>
      </p:sp>
      <p:pic>
        <p:nvPicPr>
          <p:cNvPr id="5122" name="Picture 2" descr="Happy Hugs Teddy, , hi-res"/>
          <p:cNvPicPr>
            <a:picLocks noChangeAspect="1" noChangeArrowheads="1"/>
          </p:cNvPicPr>
          <p:nvPr/>
        </p:nvPicPr>
        <p:blipFill rotWithShape="1">
          <a:blip r:embed="rId2">
            <a:extLst>
              <a:ext uri="{28A0092B-C50C-407E-A947-70E740481C1C}">
                <a14:useLocalDpi xmlns:a14="http://schemas.microsoft.com/office/drawing/2010/main" val="0"/>
              </a:ext>
            </a:extLst>
          </a:blip>
          <a:srcRect l="11184" r="8220"/>
          <a:stretch/>
        </p:blipFill>
        <p:spPr bwMode="auto">
          <a:xfrm>
            <a:off x="395536" y="1065907"/>
            <a:ext cx="2952328" cy="366307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472840" y="188640"/>
            <a:ext cx="5400600" cy="7232749"/>
          </a:xfrm>
          <a:prstGeom prst="rect">
            <a:avLst/>
          </a:prstGeom>
          <a:noFill/>
        </p:spPr>
        <p:txBody>
          <a:bodyPr wrap="square" rtlCol="0">
            <a:spAutoFit/>
          </a:bodyPr>
          <a:lstStyle/>
          <a:p>
            <a:pPr algn="ctr"/>
            <a:r>
              <a:rPr lang="en-GB" sz="3200" b="1" u="sng" dirty="0" smtClean="0">
                <a:solidFill>
                  <a:srgbClr val="7030A0"/>
                </a:solidFill>
                <a:latin typeface="SassoonPrimary" panose="020B0500000000000000" pitchFamily="34" charset="0"/>
              </a:rPr>
              <a:t>Adventure Ted</a:t>
            </a:r>
          </a:p>
          <a:p>
            <a:endParaRPr lang="en-GB" b="1" u="sng" dirty="0" smtClean="0">
              <a:solidFill>
                <a:srgbClr val="7030A0"/>
              </a:solidFill>
              <a:latin typeface="SassoonPrimary" panose="020B0500000000000000" pitchFamily="34" charset="0"/>
            </a:endParaRPr>
          </a:p>
          <a:p>
            <a:pPr marL="285750" indent="-285750">
              <a:buFont typeface="Arial" panose="020B0604020202020204" pitchFamily="34" charset="0"/>
              <a:buChar char="•"/>
            </a:pPr>
            <a:r>
              <a:rPr lang="en-GB" dirty="0">
                <a:solidFill>
                  <a:srgbClr val="EE3ABB"/>
                </a:solidFill>
                <a:latin typeface="SassoonPrimary" panose="020B0500000000000000" pitchFamily="34" charset="0"/>
              </a:rPr>
              <a:t>He will come home every </a:t>
            </a:r>
            <a:r>
              <a:rPr lang="en-GB" dirty="0" smtClean="0">
                <a:solidFill>
                  <a:srgbClr val="EE3ABB"/>
                </a:solidFill>
                <a:latin typeface="SassoonPrimary" panose="020B0500000000000000" pitchFamily="34" charset="0"/>
              </a:rPr>
              <a:t>week, on a Monday and returned on a Friday, </a:t>
            </a:r>
            <a:r>
              <a:rPr lang="en-GB" dirty="0">
                <a:solidFill>
                  <a:srgbClr val="EE3ABB"/>
                </a:solidFill>
                <a:latin typeface="SassoonPrimary" panose="020B0500000000000000" pitchFamily="34" charset="0"/>
              </a:rPr>
              <a:t>with his suitcase and diary</a:t>
            </a:r>
            <a:r>
              <a:rPr lang="en-GB" dirty="0" smtClean="0">
                <a:solidFill>
                  <a:srgbClr val="EE3ABB"/>
                </a:solidFill>
                <a:latin typeface="SassoonPrimary" panose="020B0500000000000000" pitchFamily="34" charset="0"/>
              </a:rPr>
              <a:t>.</a:t>
            </a:r>
          </a:p>
          <a:p>
            <a:pPr marL="285750" indent="-285750">
              <a:buFont typeface="Arial" panose="020B0604020202020204" pitchFamily="34" charset="0"/>
              <a:buChar char="•"/>
            </a:pPr>
            <a:endParaRPr lang="en-GB" dirty="0">
              <a:solidFill>
                <a:srgbClr val="EE3ABB"/>
              </a:solidFill>
              <a:latin typeface="SassoonPrimary" panose="020B0500000000000000" pitchFamily="34" charset="0"/>
            </a:endParaRPr>
          </a:p>
          <a:p>
            <a:pPr marL="285750" indent="-285750">
              <a:buFont typeface="Arial" panose="020B0604020202020204" pitchFamily="34" charset="0"/>
              <a:buChar char="•"/>
            </a:pPr>
            <a:r>
              <a:rPr lang="en-GB" dirty="0">
                <a:solidFill>
                  <a:srgbClr val="7030A0"/>
                </a:solidFill>
                <a:latin typeface="SassoonPrimary" panose="020B0500000000000000" pitchFamily="34" charset="0"/>
              </a:rPr>
              <a:t>Children are encouraged to take care of him and his belongings e.g. brush his hair</a:t>
            </a:r>
            <a:r>
              <a:rPr lang="en-GB" dirty="0" smtClean="0">
                <a:solidFill>
                  <a:srgbClr val="7030A0"/>
                </a:solidFill>
                <a:latin typeface="SassoonPrimary" panose="020B0500000000000000" pitchFamily="34" charset="0"/>
              </a:rPr>
              <a:t>.</a:t>
            </a:r>
          </a:p>
          <a:p>
            <a:pPr marL="285750" indent="-285750">
              <a:buFont typeface="Arial" panose="020B0604020202020204" pitchFamily="34" charset="0"/>
              <a:buChar char="•"/>
            </a:pPr>
            <a:endParaRPr lang="en-GB" dirty="0">
              <a:solidFill>
                <a:srgbClr val="EE3ABB"/>
              </a:solidFill>
              <a:latin typeface="SassoonPrimary" panose="020B0500000000000000" pitchFamily="34" charset="0"/>
            </a:endParaRPr>
          </a:p>
          <a:p>
            <a:pPr marL="285750" indent="-285750">
              <a:buFont typeface="Arial" panose="020B0604020202020204" pitchFamily="34" charset="0"/>
              <a:buChar char="•"/>
            </a:pPr>
            <a:r>
              <a:rPr lang="en-GB" dirty="0">
                <a:solidFill>
                  <a:srgbClr val="EE3ABB"/>
                </a:solidFill>
                <a:latin typeface="SassoonPrimary" panose="020B0500000000000000" pitchFamily="34" charset="0"/>
              </a:rPr>
              <a:t>Take pictures with your child and Adventure Ted together. It doesn’t need to be exotic or exciting, it can be something simple like sitting at the dinner table, reading a book </a:t>
            </a:r>
            <a:r>
              <a:rPr lang="en-GB" dirty="0" err="1" smtClean="0">
                <a:solidFill>
                  <a:srgbClr val="EE3ABB"/>
                </a:solidFill>
                <a:latin typeface="SassoonPrimary" panose="020B0500000000000000" pitchFamily="34" charset="0"/>
              </a:rPr>
              <a:t>etc</a:t>
            </a:r>
            <a:endParaRPr lang="en-GB" dirty="0" smtClean="0">
              <a:solidFill>
                <a:srgbClr val="EE3ABB"/>
              </a:solidFill>
              <a:latin typeface="SassoonPrimary" panose="020B0500000000000000" pitchFamily="34" charset="0"/>
            </a:endParaRPr>
          </a:p>
          <a:p>
            <a:endParaRPr lang="en-GB" dirty="0">
              <a:solidFill>
                <a:srgbClr val="EE3ABB"/>
              </a:solidFill>
              <a:latin typeface="SassoonPrimary" panose="020B0500000000000000" pitchFamily="34" charset="0"/>
            </a:endParaRPr>
          </a:p>
          <a:p>
            <a:pPr marL="285750" indent="-285750">
              <a:buFont typeface="Arial" panose="020B0604020202020204" pitchFamily="34" charset="0"/>
              <a:buChar char="•"/>
            </a:pPr>
            <a:r>
              <a:rPr lang="en-GB" dirty="0">
                <a:solidFill>
                  <a:srgbClr val="7030A0"/>
                </a:solidFill>
                <a:latin typeface="SassoonPrimary" panose="020B0500000000000000" pitchFamily="34" charset="0"/>
              </a:rPr>
              <a:t>Encourage your child to tell you what they have done with Adventure Ted, in their own words, as you write in his diary and include </a:t>
            </a:r>
            <a:r>
              <a:rPr lang="en-GB" dirty="0" smtClean="0">
                <a:solidFill>
                  <a:srgbClr val="7030A0"/>
                </a:solidFill>
                <a:latin typeface="SassoonPrimary" panose="020B0500000000000000" pitchFamily="34" charset="0"/>
              </a:rPr>
              <a:t> pictures.</a:t>
            </a:r>
          </a:p>
          <a:p>
            <a:endParaRPr lang="en-GB" dirty="0">
              <a:solidFill>
                <a:srgbClr val="EE3ABB"/>
              </a:solidFill>
              <a:latin typeface="SassoonPrimary" panose="020B0500000000000000" pitchFamily="34" charset="0"/>
            </a:endParaRPr>
          </a:p>
          <a:p>
            <a:pPr marL="285750" indent="-285750">
              <a:buFont typeface="Arial" panose="020B0604020202020204" pitchFamily="34" charset="0"/>
              <a:buChar char="•"/>
            </a:pPr>
            <a:r>
              <a:rPr lang="en-GB" dirty="0">
                <a:solidFill>
                  <a:srgbClr val="EE3ABB"/>
                </a:solidFill>
                <a:latin typeface="SassoonPrimary" panose="020B0500000000000000" pitchFamily="34" charset="0"/>
              </a:rPr>
              <a:t>Help your child to pack Adventure Ted’s suitcase at the end of his stay by checking off his list of belongings. </a:t>
            </a:r>
          </a:p>
          <a:p>
            <a:pPr marL="285750" indent="-285750">
              <a:buFont typeface="Arial" panose="020B0604020202020204" pitchFamily="34" charset="0"/>
              <a:buChar char="•"/>
            </a:pPr>
            <a:endParaRPr lang="en-GB" b="1" u="sng" dirty="0">
              <a:solidFill>
                <a:srgbClr val="7030A0"/>
              </a:solidFill>
              <a:latin typeface="Comic Sans MS" pitchFamily="66" charset="0"/>
            </a:endParaRPr>
          </a:p>
          <a:p>
            <a:endParaRPr lang="en-GB" b="1" u="sng" dirty="0">
              <a:solidFill>
                <a:srgbClr val="7030A0"/>
              </a:solidFill>
              <a:latin typeface="Comic Sans MS" pitchFamily="66" charset="0"/>
            </a:endParaRPr>
          </a:p>
          <a:p>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u="sng" dirty="0" smtClean="0">
                <a:solidFill>
                  <a:srgbClr val="EE3ABB"/>
                </a:solidFill>
                <a:latin typeface="SassoonPrimary" panose="020B0500000000000000" pitchFamily="34" charset="0"/>
              </a:rPr>
              <a:t>Play</a:t>
            </a:r>
            <a:r>
              <a:rPr lang="en-GB" b="1" u="sng" dirty="0">
                <a:solidFill>
                  <a:srgbClr val="EE3ABB"/>
                </a:solidFill>
                <a:latin typeface="Comic Sans MS" pitchFamily="66" charset="0"/>
              </a:rPr>
              <a:t/>
            </a:r>
            <a:br>
              <a:rPr lang="en-GB" b="1" u="sng" dirty="0">
                <a:solidFill>
                  <a:srgbClr val="EE3ABB"/>
                </a:solidFill>
                <a:latin typeface="Comic Sans MS" pitchFamily="66" charset="0"/>
              </a:rPr>
            </a:br>
            <a:endParaRPr lang="en-GB" dirty="0"/>
          </a:p>
        </p:txBody>
      </p:sp>
      <p:sp>
        <p:nvSpPr>
          <p:cNvPr id="3" name="Content Placeholder 2"/>
          <p:cNvSpPr>
            <a:spLocks noGrp="1"/>
          </p:cNvSpPr>
          <p:nvPr>
            <p:ph idx="1"/>
          </p:nvPr>
        </p:nvSpPr>
        <p:spPr>
          <a:xfrm>
            <a:off x="120650" y="1257926"/>
            <a:ext cx="8915846" cy="4868238"/>
          </a:xfrm>
        </p:spPr>
        <p:txBody>
          <a:bodyPr>
            <a:normAutofit fontScale="85000" lnSpcReduction="20000"/>
          </a:bodyPr>
          <a:lstStyle/>
          <a:p>
            <a:r>
              <a:rPr lang="en-GB" dirty="0">
                <a:solidFill>
                  <a:srgbClr val="7030A0"/>
                </a:solidFill>
                <a:latin typeface="SassoonPrimary" panose="020B0500000000000000" pitchFamily="34" charset="0"/>
              </a:rPr>
              <a:t>Encouraging the children to take responsibility for their learning.</a:t>
            </a:r>
          </a:p>
          <a:p>
            <a:r>
              <a:rPr lang="en-GB" dirty="0">
                <a:solidFill>
                  <a:srgbClr val="EE3ABB"/>
                </a:solidFill>
                <a:latin typeface="SassoonPrimary" panose="020B0500000000000000" pitchFamily="34" charset="0"/>
              </a:rPr>
              <a:t>A mixture of free play and structured play.</a:t>
            </a:r>
          </a:p>
          <a:p>
            <a:r>
              <a:rPr lang="en-GB" dirty="0">
                <a:solidFill>
                  <a:srgbClr val="7030A0"/>
                </a:solidFill>
                <a:latin typeface="SassoonPrimary" panose="020B0500000000000000" pitchFamily="34" charset="0"/>
              </a:rPr>
              <a:t>Promotes independence and choice with the children.</a:t>
            </a:r>
          </a:p>
          <a:p>
            <a:r>
              <a:rPr lang="en-GB" dirty="0">
                <a:solidFill>
                  <a:srgbClr val="EE3ABB"/>
                </a:solidFill>
                <a:latin typeface="SassoonPrimary" panose="020B0500000000000000" pitchFamily="34" charset="0"/>
              </a:rPr>
              <a:t>Children are more motivated in their learning because they are actively involved in the decision making.</a:t>
            </a:r>
          </a:p>
          <a:p>
            <a:r>
              <a:rPr lang="en-GB" dirty="0">
                <a:solidFill>
                  <a:srgbClr val="7030A0"/>
                </a:solidFill>
                <a:latin typeface="SassoonPrimary" panose="020B0500000000000000" pitchFamily="34" charset="0"/>
              </a:rPr>
              <a:t>Children are able to choose where and how they work e.g. standing etc.</a:t>
            </a:r>
          </a:p>
          <a:p>
            <a:r>
              <a:rPr lang="en-GB" dirty="0">
                <a:solidFill>
                  <a:srgbClr val="EE3ABB"/>
                </a:solidFill>
                <a:latin typeface="SassoonPrimary" panose="020B0500000000000000" pitchFamily="34" charset="0"/>
              </a:rPr>
              <a:t>They are leading their learning and we are able to focus on their own interests rather it being prescriptive.</a:t>
            </a:r>
          </a:p>
          <a:p>
            <a:endParaRPr lang="en-GB" dirty="0"/>
          </a:p>
        </p:txBody>
      </p:sp>
      <p:sp>
        <p:nvSpPr>
          <p:cNvPr id="4" name="AutoShape 2" descr="Image result for toy car cartoon image"/>
          <p:cNvSpPr>
            <a:spLocks noChangeAspect="1" noChangeArrowheads="1"/>
          </p:cNvSpPr>
          <p:nvPr/>
        </p:nvSpPr>
        <p:spPr bwMode="auto">
          <a:xfrm>
            <a:off x="-31750" y="-13652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AutoShape 4" descr="Image result for toy car cartoon image"/>
          <p:cNvSpPr>
            <a:spLocks noChangeAspect="1" noChangeArrowheads="1"/>
          </p:cNvSpPr>
          <p:nvPr/>
        </p:nvSpPr>
        <p:spPr bwMode="auto">
          <a:xfrm>
            <a:off x="120650" y="15875"/>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6" name="Picture 5"/>
          <p:cNvPicPr>
            <a:picLocks noChangeAspect="1"/>
          </p:cNvPicPr>
          <p:nvPr/>
        </p:nvPicPr>
        <p:blipFill>
          <a:blip r:embed="rId2"/>
          <a:stretch>
            <a:fillRect/>
          </a:stretch>
        </p:blipFill>
        <p:spPr>
          <a:xfrm>
            <a:off x="7092280" y="345824"/>
            <a:ext cx="1368152" cy="912101"/>
          </a:xfrm>
          <a:prstGeom prst="rect">
            <a:avLst/>
          </a:prstGeom>
        </p:spPr>
      </p:pic>
      <p:pic>
        <p:nvPicPr>
          <p:cNvPr id="7" name="Picture 6"/>
          <p:cNvPicPr>
            <a:picLocks noChangeAspect="1"/>
          </p:cNvPicPr>
          <p:nvPr/>
        </p:nvPicPr>
        <p:blipFill>
          <a:blip r:embed="rId3"/>
          <a:stretch>
            <a:fillRect/>
          </a:stretch>
        </p:blipFill>
        <p:spPr>
          <a:xfrm>
            <a:off x="7615237" y="5590381"/>
            <a:ext cx="1071563" cy="1071563"/>
          </a:xfrm>
          <a:prstGeom prst="rect">
            <a:avLst/>
          </a:prstGeom>
        </p:spPr>
      </p:pic>
    </p:spTree>
    <p:extLst>
      <p:ext uri="{BB962C8B-B14F-4D97-AF65-F5344CB8AC3E}">
        <p14:creationId xmlns:p14="http://schemas.microsoft.com/office/powerpoint/2010/main" val="30664186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404664"/>
            <a:ext cx="8352928" cy="7355860"/>
          </a:xfrm>
          <a:prstGeom prst="rect">
            <a:avLst/>
          </a:prstGeom>
          <a:noFill/>
        </p:spPr>
        <p:txBody>
          <a:bodyPr wrap="square" rtlCol="0">
            <a:spAutoFit/>
          </a:bodyPr>
          <a:lstStyle/>
          <a:p>
            <a:pPr algn="ctr"/>
            <a:r>
              <a:rPr lang="en-GB" sz="4000" b="1" dirty="0" smtClean="0">
                <a:solidFill>
                  <a:srgbClr val="EE3ABB"/>
                </a:solidFill>
                <a:latin typeface="SassoonPrimary" panose="020B0500000000000000" pitchFamily="34" charset="0"/>
              </a:rPr>
              <a:t>Communication</a:t>
            </a:r>
          </a:p>
          <a:p>
            <a:pPr algn="ctr"/>
            <a:endParaRPr lang="en-GB" sz="3600" b="1" dirty="0" smtClean="0">
              <a:solidFill>
                <a:srgbClr val="EE3ABB"/>
              </a:solidFill>
              <a:latin typeface="SassoonPrimary" panose="020B0500000000000000" pitchFamily="34" charset="0"/>
            </a:endParaRPr>
          </a:p>
          <a:p>
            <a:pPr marL="457200" indent="-457200">
              <a:buFont typeface="Arial" panose="020B0604020202020204" pitchFamily="34" charset="0"/>
              <a:buChar char="•"/>
            </a:pPr>
            <a:r>
              <a:rPr lang="en-GB" sz="2400" dirty="0" smtClean="0">
                <a:solidFill>
                  <a:srgbClr val="7030A0"/>
                </a:solidFill>
                <a:latin typeface="SassoonPrimary" panose="020B0500000000000000" pitchFamily="34" charset="0"/>
              </a:rPr>
              <a:t>Our class twitter page will be updated regularly with pictures of the children working and playing. Important information and reminders will be posted regularly.</a:t>
            </a:r>
          </a:p>
          <a:p>
            <a:pPr marL="457200" indent="-457200">
              <a:buFont typeface="Arial" panose="020B0604020202020204" pitchFamily="34" charset="0"/>
              <a:buChar char="•"/>
            </a:pPr>
            <a:endParaRPr lang="en-GB" sz="2400" dirty="0">
              <a:solidFill>
                <a:srgbClr val="7030A0"/>
              </a:solidFill>
              <a:latin typeface="SassoonPrimary" panose="020B0500000000000000" pitchFamily="34" charset="0"/>
            </a:endParaRPr>
          </a:p>
          <a:p>
            <a:pPr marL="457200" indent="-457200">
              <a:buFont typeface="Arial" panose="020B0604020202020204" pitchFamily="34" charset="0"/>
              <a:buChar char="•"/>
            </a:pPr>
            <a:r>
              <a:rPr lang="en-GB" sz="2400" dirty="0" smtClean="0">
                <a:solidFill>
                  <a:srgbClr val="EE3ABB"/>
                </a:solidFill>
                <a:latin typeface="SassoonPrimary" panose="020B0500000000000000" pitchFamily="34" charset="0"/>
              </a:rPr>
              <a:t>Follow us @Room1StVs.</a:t>
            </a:r>
          </a:p>
          <a:p>
            <a:pPr marL="457200" indent="-457200">
              <a:buFont typeface="Arial" panose="020B0604020202020204" pitchFamily="34" charset="0"/>
              <a:buChar char="•"/>
            </a:pPr>
            <a:endParaRPr lang="en-GB" sz="2400" dirty="0" smtClean="0">
              <a:solidFill>
                <a:srgbClr val="EE3ABB"/>
              </a:solidFill>
              <a:latin typeface="SassoonPrimary" panose="020B0500000000000000" pitchFamily="34" charset="0"/>
            </a:endParaRPr>
          </a:p>
          <a:p>
            <a:pPr marL="457200" indent="-457200">
              <a:buFont typeface="Arial" panose="020B0604020202020204" pitchFamily="34" charset="0"/>
              <a:buChar char="•"/>
            </a:pPr>
            <a:r>
              <a:rPr lang="en-GB" sz="2400" dirty="0">
                <a:solidFill>
                  <a:srgbClr val="7030A0"/>
                </a:solidFill>
                <a:latin typeface="SassoonPrimary" panose="020B0500000000000000" pitchFamily="34" charset="0"/>
              </a:rPr>
              <a:t>The school App is used to communicate whole school information</a:t>
            </a:r>
            <a:r>
              <a:rPr lang="en-GB" sz="2400" dirty="0" smtClean="0">
                <a:solidFill>
                  <a:srgbClr val="7030A0"/>
                </a:solidFill>
                <a:latin typeface="SassoonPrimary" panose="020B0500000000000000" pitchFamily="34" charset="0"/>
              </a:rPr>
              <a:t>. Please ask for login details tonight.</a:t>
            </a:r>
            <a:endParaRPr lang="en-GB" sz="2400" dirty="0" smtClean="0">
              <a:solidFill>
                <a:srgbClr val="EE3ABB"/>
              </a:solidFill>
              <a:latin typeface="SassoonPrimary" panose="020B0500000000000000" pitchFamily="34" charset="0"/>
            </a:endParaRPr>
          </a:p>
          <a:p>
            <a:pPr marL="457200" indent="-457200">
              <a:buFont typeface="Arial" panose="020B0604020202020204" pitchFamily="34" charset="0"/>
              <a:buChar char="•"/>
            </a:pPr>
            <a:endParaRPr lang="en-GB" sz="2400" dirty="0">
              <a:solidFill>
                <a:srgbClr val="EE3ABB"/>
              </a:solidFill>
              <a:latin typeface="SassoonPrimary" panose="020B0500000000000000" pitchFamily="34" charset="0"/>
            </a:endParaRPr>
          </a:p>
          <a:p>
            <a:pPr marL="457200" indent="-457200">
              <a:buFont typeface="Arial" panose="020B0604020202020204" pitchFamily="34" charset="0"/>
              <a:buChar char="•"/>
            </a:pPr>
            <a:r>
              <a:rPr lang="en-GB" sz="2400" dirty="0" smtClean="0">
                <a:solidFill>
                  <a:srgbClr val="EE3ABB"/>
                </a:solidFill>
                <a:latin typeface="SassoonPrimary" panose="020B0500000000000000" pitchFamily="34" charset="0"/>
              </a:rPr>
              <a:t>The school website is </a:t>
            </a:r>
            <a:r>
              <a:rPr lang="en-GB" sz="2400" dirty="0">
                <a:solidFill>
                  <a:srgbClr val="EE3ABB"/>
                </a:solidFill>
                <a:latin typeface="SassoonPrimary" panose="020B0500000000000000" pitchFamily="34" charset="0"/>
              </a:rPr>
              <a:t>also </a:t>
            </a:r>
            <a:r>
              <a:rPr lang="en-GB" sz="2400" dirty="0" smtClean="0">
                <a:solidFill>
                  <a:srgbClr val="EE3ABB"/>
                </a:solidFill>
                <a:latin typeface="SassoonPrimary" panose="020B0500000000000000" pitchFamily="34" charset="0"/>
              </a:rPr>
              <a:t>available although the class twitter will be used more frequently.</a:t>
            </a:r>
            <a:endParaRPr lang="en-GB" sz="2400" dirty="0" smtClean="0">
              <a:solidFill>
                <a:srgbClr val="EE3ABB"/>
              </a:solidFill>
              <a:latin typeface="SassoonPrimary" panose="020B0500000000000000" pitchFamily="34" charset="0"/>
            </a:endParaRPr>
          </a:p>
          <a:p>
            <a:r>
              <a:rPr lang="en-GB" sz="2400" dirty="0" smtClean="0">
                <a:solidFill>
                  <a:srgbClr val="EE3ABB"/>
                </a:solidFill>
                <a:latin typeface="SassoonPrimary" panose="020B0500000000000000" pitchFamily="34" charset="0"/>
              </a:rPr>
              <a:t> </a:t>
            </a:r>
            <a:r>
              <a:rPr lang="en-GB" sz="2000" dirty="0">
                <a:solidFill>
                  <a:srgbClr val="EE3ABB"/>
                </a:solidFill>
                <a:latin typeface="SassoonPrimary" panose="020B0500000000000000" pitchFamily="34" charset="0"/>
                <a:hlinkClick r:id="rId2"/>
              </a:rPr>
              <a:t>http://</a:t>
            </a:r>
            <a:r>
              <a:rPr lang="en-GB" sz="2000" dirty="0" smtClean="0">
                <a:solidFill>
                  <a:srgbClr val="EE3ABB"/>
                </a:solidFill>
                <a:latin typeface="SassoonPrimary" panose="020B0500000000000000" pitchFamily="34" charset="0"/>
                <a:hlinkClick r:id="rId2"/>
              </a:rPr>
              <a:t>www.st-vincents-pri.s-lanark.sch.uk/index.htm</a:t>
            </a:r>
            <a:endParaRPr lang="en-GB" sz="2000" dirty="0" smtClean="0">
              <a:solidFill>
                <a:srgbClr val="EE3ABB"/>
              </a:solidFill>
              <a:latin typeface="SassoonPrimary" panose="020B0500000000000000" pitchFamily="34" charset="0"/>
            </a:endParaRPr>
          </a:p>
          <a:p>
            <a:pPr marL="457200" indent="-457200">
              <a:buFont typeface="Arial" panose="020B0604020202020204" pitchFamily="34" charset="0"/>
              <a:buChar char="•"/>
            </a:pPr>
            <a:endParaRPr lang="en-GB" sz="2800" b="1" dirty="0" smtClean="0">
              <a:solidFill>
                <a:srgbClr val="EE3ABB"/>
              </a:solidFill>
              <a:latin typeface="SassoonPrimary" panose="020B0500000000000000" pitchFamily="34" charset="0"/>
            </a:endParaRPr>
          </a:p>
          <a:p>
            <a:endParaRPr lang="en-GB" sz="2800" b="1" dirty="0">
              <a:solidFill>
                <a:srgbClr val="EE3ABB"/>
              </a:solidFill>
              <a:latin typeface="Comic Sans MS" panose="030F0702030302020204" pitchFamily="66" charset="0"/>
            </a:endParaRPr>
          </a:p>
          <a:p>
            <a:endParaRPr lang="en-GB" sz="2800" b="1" dirty="0">
              <a:solidFill>
                <a:srgbClr val="EE3ABB"/>
              </a:solidFill>
              <a:latin typeface="Comic Sans MS" panose="030F0702030302020204" pitchFamily="66" charset="0"/>
            </a:endParaRPr>
          </a:p>
        </p:txBody>
      </p:sp>
    </p:spTree>
    <p:extLst>
      <p:ext uri="{BB962C8B-B14F-4D97-AF65-F5344CB8AC3E}">
        <p14:creationId xmlns:p14="http://schemas.microsoft.com/office/powerpoint/2010/main" val="15459312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332656"/>
            <a:ext cx="8640960" cy="8248412"/>
          </a:xfrm>
          <a:prstGeom prst="rect">
            <a:avLst/>
          </a:prstGeom>
          <a:noFill/>
        </p:spPr>
        <p:txBody>
          <a:bodyPr wrap="square" rtlCol="0">
            <a:spAutoFit/>
          </a:bodyPr>
          <a:lstStyle/>
          <a:p>
            <a:pPr algn="ctr">
              <a:lnSpc>
                <a:spcPct val="150000"/>
              </a:lnSpc>
            </a:pPr>
            <a:r>
              <a:rPr lang="en-GB" sz="4400" b="1" u="sng" dirty="0" smtClean="0">
                <a:solidFill>
                  <a:srgbClr val="7030A0"/>
                </a:solidFill>
                <a:latin typeface="SassoonPrimary" panose="020B0500000000000000" pitchFamily="34" charset="0"/>
              </a:rPr>
              <a:t>Life at School</a:t>
            </a:r>
          </a:p>
          <a:p>
            <a:pPr marL="342900" indent="-342900">
              <a:lnSpc>
                <a:spcPct val="150000"/>
              </a:lnSpc>
              <a:buFont typeface="Arial" panose="020B0604020202020204" pitchFamily="34" charset="0"/>
              <a:buChar char="•"/>
            </a:pPr>
            <a:r>
              <a:rPr lang="en-GB" sz="2400" dirty="0">
                <a:solidFill>
                  <a:srgbClr val="EE3ABB"/>
                </a:solidFill>
                <a:latin typeface="SassoonPrimary" panose="020B0500000000000000" pitchFamily="34" charset="0"/>
              </a:rPr>
              <a:t>Encourage independence when </a:t>
            </a:r>
            <a:r>
              <a:rPr lang="en-GB" sz="2400" dirty="0" smtClean="0">
                <a:solidFill>
                  <a:srgbClr val="EE3ABB"/>
                </a:solidFill>
                <a:latin typeface="SassoonPrimary" panose="020B0500000000000000" pitchFamily="34" charset="0"/>
              </a:rPr>
              <a:t>possible – good problem solving</a:t>
            </a:r>
          </a:p>
          <a:p>
            <a:pPr>
              <a:lnSpc>
                <a:spcPct val="150000"/>
              </a:lnSpc>
            </a:pPr>
            <a:endParaRPr lang="en-GB" sz="2400" dirty="0">
              <a:solidFill>
                <a:srgbClr val="EE3ABB"/>
              </a:solidFill>
              <a:latin typeface="SassoonPrimary" panose="020B0500000000000000" pitchFamily="34" charset="0"/>
            </a:endParaRPr>
          </a:p>
          <a:p>
            <a:pPr marL="342900" indent="-342900">
              <a:lnSpc>
                <a:spcPct val="150000"/>
              </a:lnSpc>
              <a:buFont typeface="Arial" panose="020B0604020202020204" pitchFamily="34" charset="0"/>
              <a:buChar char="•"/>
            </a:pPr>
            <a:r>
              <a:rPr lang="en-GB" sz="2400" dirty="0" smtClean="0">
                <a:solidFill>
                  <a:srgbClr val="7030A0"/>
                </a:solidFill>
                <a:latin typeface="SassoonPrimary" panose="020B0500000000000000" pitchFamily="34" charset="0"/>
              </a:rPr>
              <a:t>Lunch menu – Please try to let them know each day.</a:t>
            </a:r>
          </a:p>
          <a:p>
            <a:pPr marL="342900" indent="-342900">
              <a:lnSpc>
                <a:spcPct val="150000"/>
              </a:lnSpc>
              <a:buFont typeface="Arial" panose="020B0604020202020204" pitchFamily="34" charset="0"/>
              <a:buChar char="•"/>
            </a:pPr>
            <a:endParaRPr lang="en-GB" sz="2800" dirty="0">
              <a:solidFill>
                <a:srgbClr val="7030A0"/>
              </a:solidFill>
              <a:latin typeface="SassoonPrimary" panose="020B0500000000000000" pitchFamily="34" charset="0"/>
            </a:endParaRPr>
          </a:p>
          <a:p>
            <a:pPr marL="342900" indent="-342900">
              <a:lnSpc>
                <a:spcPct val="150000"/>
              </a:lnSpc>
              <a:buFont typeface="Arial" panose="020B0604020202020204" pitchFamily="34" charset="0"/>
              <a:buChar char="•"/>
            </a:pPr>
            <a:r>
              <a:rPr lang="en-GB" sz="2400" dirty="0" smtClean="0">
                <a:solidFill>
                  <a:srgbClr val="EE3ABB"/>
                </a:solidFill>
                <a:latin typeface="SassoonPrimary" panose="020B0500000000000000" pitchFamily="34" charset="0"/>
              </a:rPr>
              <a:t>Label everything</a:t>
            </a:r>
          </a:p>
          <a:p>
            <a:pPr>
              <a:lnSpc>
                <a:spcPct val="150000"/>
              </a:lnSpc>
            </a:pPr>
            <a:endParaRPr lang="en-GB" sz="2400" dirty="0" smtClean="0">
              <a:solidFill>
                <a:srgbClr val="EE3ABB"/>
              </a:solidFill>
              <a:latin typeface="SassoonPrimary" panose="020B0500000000000000" pitchFamily="34" charset="0"/>
            </a:endParaRPr>
          </a:p>
          <a:p>
            <a:pPr marL="342900" indent="-342900">
              <a:lnSpc>
                <a:spcPct val="150000"/>
              </a:lnSpc>
              <a:buFont typeface="Arial" panose="020B0604020202020204" pitchFamily="34" charset="0"/>
              <a:buChar char="•"/>
            </a:pPr>
            <a:r>
              <a:rPr lang="en-GB" sz="2400" dirty="0" smtClean="0">
                <a:solidFill>
                  <a:srgbClr val="7030A0"/>
                </a:solidFill>
                <a:latin typeface="SassoonPrimary" panose="020B0500000000000000" pitchFamily="34" charset="0"/>
              </a:rPr>
              <a:t>Try to give your child a healthy snack</a:t>
            </a:r>
          </a:p>
          <a:p>
            <a:pPr marL="342900" indent="-342900">
              <a:lnSpc>
                <a:spcPct val="150000"/>
              </a:lnSpc>
              <a:buFont typeface="Arial" panose="020B0604020202020204" pitchFamily="34" charset="0"/>
              <a:buChar char="•"/>
            </a:pPr>
            <a:endParaRPr lang="en-GB" sz="2000" dirty="0" smtClean="0">
              <a:solidFill>
                <a:srgbClr val="7030A0"/>
              </a:solidFill>
              <a:latin typeface="Comic Sans MS" pitchFamily="66" charset="0"/>
            </a:endParaRPr>
          </a:p>
          <a:p>
            <a:pPr>
              <a:lnSpc>
                <a:spcPct val="150000"/>
              </a:lnSpc>
            </a:pPr>
            <a:endParaRPr lang="en-GB" sz="2800" dirty="0" smtClean="0">
              <a:solidFill>
                <a:srgbClr val="7030A0"/>
              </a:solidFill>
              <a:latin typeface="Comic Sans MS" pitchFamily="66" charset="0"/>
            </a:endParaRPr>
          </a:p>
          <a:p>
            <a:pPr>
              <a:lnSpc>
                <a:spcPct val="150000"/>
              </a:lnSpc>
            </a:pPr>
            <a:endParaRPr lang="en-GB" sz="2400" dirty="0" smtClean="0">
              <a:solidFill>
                <a:srgbClr val="EE3ABB"/>
              </a:solidFill>
              <a:latin typeface="Comic Sans MS" pitchFamily="66" charset="0"/>
            </a:endParaRPr>
          </a:p>
          <a:p>
            <a:endParaRPr lang="en-GB" sz="4400" b="1" dirty="0">
              <a:solidFill>
                <a:srgbClr val="7030A0"/>
              </a:solidFill>
              <a:latin typeface="Comic Sans MS" pitchFamily="66"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525344"/>
          </a:xfrm>
        </p:spPr>
        <p:txBody>
          <a:bodyPr>
            <a:normAutofit fontScale="85000" lnSpcReduction="20000"/>
          </a:bodyPr>
          <a:lstStyle/>
          <a:p>
            <a:pPr algn="ctr">
              <a:buNone/>
            </a:pPr>
            <a:r>
              <a:rPr lang="en-GB" sz="4400" u="sng" dirty="0" smtClean="0">
                <a:solidFill>
                  <a:srgbClr val="EE3ABB"/>
                </a:solidFill>
                <a:latin typeface="SassoonPrimary" panose="020B0500000000000000" pitchFamily="34" charset="0"/>
              </a:rPr>
              <a:t>Useful Websites</a:t>
            </a:r>
          </a:p>
          <a:p>
            <a:pPr>
              <a:buNone/>
            </a:pPr>
            <a:endParaRPr lang="en-GB" u="sng" dirty="0" smtClean="0">
              <a:solidFill>
                <a:srgbClr val="3366FF"/>
              </a:solidFill>
              <a:latin typeface="SassoonPrimary" panose="020B0500000000000000" pitchFamily="34" charset="0"/>
            </a:endParaRPr>
          </a:p>
          <a:p>
            <a:pPr>
              <a:buNone/>
            </a:pPr>
            <a:r>
              <a:rPr lang="en-GB" sz="3100" u="sng" dirty="0" smtClean="0">
                <a:solidFill>
                  <a:srgbClr val="3366FF"/>
                </a:solidFill>
                <a:latin typeface="SassoonPrimary" panose="020B0500000000000000" pitchFamily="34" charset="0"/>
              </a:rPr>
              <a:t>www.doorwayonline.org.uk</a:t>
            </a:r>
          </a:p>
          <a:p>
            <a:pPr>
              <a:buNone/>
            </a:pPr>
            <a:endParaRPr lang="en-GB" sz="3100" u="sng" dirty="0" smtClean="0">
              <a:solidFill>
                <a:srgbClr val="3366FF"/>
              </a:solidFill>
              <a:latin typeface="SassoonPrimary" panose="020B0500000000000000" pitchFamily="34" charset="0"/>
            </a:endParaRPr>
          </a:p>
          <a:p>
            <a:pPr>
              <a:buNone/>
            </a:pPr>
            <a:r>
              <a:rPr lang="en-GB" sz="3100" u="sng" dirty="0" smtClean="0">
                <a:solidFill>
                  <a:srgbClr val="3366FF"/>
                </a:solidFill>
                <a:latin typeface="SassoonPrimary" panose="020B0500000000000000" pitchFamily="34" charset="0"/>
                <a:hlinkClick r:id="rId2"/>
              </a:rPr>
              <a:t>www.spellingcity</a:t>
            </a:r>
            <a:r>
              <a:rPr lang="en-GB" sz="3100" u="sng" dirty="0" smtClean="0">
                <a:solidFill>
                  <a:srgbClr val="3366FF"/>
                </a:solidFill>
                <a:latin typeface="SassoonPrimary" panose="020B0500000000000000" pitchFamily="34" charset="0"/>
              </a:rPr>
              <a:t>.com</a:t>
            </a:r>
          </a:p>
          <a:p>
            <a:pPr>
              <a:buNone/>
            </a:pPr>
            <a:endParaRPr lang="en-GB" sz="3100" u="sng" dirty="0" smtClean="0">
              <a:solidFill>
                <a:srgbClr val="7030A0"/>
              </a:solidFill>
              <a:latin typeface="SassoonPrimary" panose="020B0500000000000000" pitchFamily="34" charset="0"/>
            </a:endParaRPr>
          </a:p>
          <a:p>
            <a:pPr>
              <a:buNone/>
            </a:pPr>
            <a:r>
              <a:rPr lang="en-GB" sz="3100" u="sng" dirty="0" smtClean="0">
                <a:solidFill>
                  <a:srgbClr val="3366FF"/>
                </a:solidFill>
                <a:latin typeface="SassoonPrimary" panose="020B0500000000000000" pitchFamily="34" charset="0"/>
                <a:hlinkClick r:id="rId3"/>
              </a:rPr>
              <a:t>www.topmarks.co.uk</a:t>
            </a:r>
            <a:endParaRPr lang="en-GB" sz="3100" u="sng" dirty="0" smtClean="0">
              <a:solidFill>
                <a:srgbClr val="3366FF"/>
              </a:solidFill>
              <a:latin typeface="SassoonPrimary" panose="020B0500000000000000" pitchFamily="34" charset="0"/>
            </a:endParaRPr>
          </a:p>
          <a:p>
            <a:pPr>
              <a:buNone/>
            </a:pPr>
            <a:endParaRPr lang="en-GB" sz="3100" u="sng" dirty="0" smtClean="0">
              <a:solidFill>
                <a:srgbClr val="3366FF"/>
              </a:solidFill>
              <a:latin typeface="SassoonPrimary" panose="020B0500000000000000" pitchFamily="34" charset="0"/>
            </a:endParaRPr>
          </a:p>
          <a:p>
            <a:pPr>
              <a:buNone/>
            </a:pPr>
            <a:r>
              <a:rPr lang="en-GB" sz="3100" u="sng" dirty="0" smtClean="0">
                <a:solidFill>
                  <a:srgbClr val="3366FF"/>
                </a:solidFill>
                <a:latin typeface="SassoonPrimary" panose="020B0500000000000000" pitchFamily="34" charset="0"/>
                <a:hlinkClick r:id="rId4"/>
              </a:rPr>
              <a:t>www.bbc.co.uk/schools/ks1bitesize</a:t>
            </a:r>
            <a:endParaRPr lang="en-GB" sz="3100" u="sng" dirty="0" smtClean="0">
              <a:solidFill>
                <a:srgbClr val="3366FF"/>
              </a:solidFill>
              <a:latin typeface="SassoonPrimary" panose="020B0500000000000000" pitchFamily="34" charset="0"/>
            </a:endParaRPr>
          </a:p>
          <a:p>
            <a:pPr>
              <a:buNone/>
            </a:pPr>
            <a:endParaRPr lang="en-GB" sz="3100" u="sng" dirty="0" smtClean="0">
              <a:solidFill>
                <a:srgbClr val="3366FF"/>
              </a:solidFill>
              <a:latin typeface="SassoonPrimary" panose="020B0500000000000000" pitchFamily="34" charset="0"/>
            </a:endParaRPr>
          </a:p>
          <a:p>
            <a:pPr>
              <a:buNone/>
            </a:pPr>
            <a:r>
              <a:rPr lang="en-GB" sz="3100" u="sng" dirty="0" smtClean="0">
                <a:solidFill>
                  <a:srgbClr val="3366FF"/>
                </a:solidFill>
                <a:latin typeface="SassoonPrimary" panose="020B0500000000000000" pitchFamily="34" charset="0"/>
                <a:hlinkClick r:id="rId5"/>
              </a:rPr>
              <a:t>www.educationcity.co.uk</a:t>
            </a:r>
            <a:endParaRPr lang="en-GB" sz="3100" u="sng" dirty="0" smtClean="0">
              <a:solidFill>
                <a:srgbClr val="3366FF"/>
              </a:solidFill>
              <a:latin typeface="SassoonPrimary" panose="020B0500000000000000" pitchFamily="34" charset="0"/>
            </a:endParaRPr>
          </a:p>
          <a:p>
            <a:pPr>
              <a:buNone/>
            </a:pPr>
            <a:endParaRPr lang="en-GB" sz="3100" u="sng" dirty="0" smtClean="0">
              <a:solidFill>
                <a:srgbClr val="3366FF"/>
              </a:solidFill>
              <a:latin typeface="SassoonPrimary" panose="020B0500000000000000" pitchFamily="34" charset="0"/>
            </a:endParaRPr>
          </a:p>
          <a:p>
            <a:pPr>
              <a:buNone/>
            </a:pPr>
            <a:r>
              <a:rPr lang="en-GB" sz="3100" u="sng" dirty="0" smtClean="0">
                <a:solidFill>
                  <a:srgbClr val="3366FF"/>
                </a:solidFill>
                <a:latin typeface="SassoonPrimary" panose="020B0500000000000000" pitchFamily="34" charset="0"/>
                <a:hlinkClick r:id="rId6"/>
              </a:rPr>
              <a:t>www.magickeys.com/books/</a:t>
            </a:r>
            <a:endParaRPr lang="en-GB" sz="3100" u="sng" dirty="0" smtClean="0">
              <a:solidFill>
                <a:srgbClr val="3366FF"/>
              </a:solidFill>
              <a:latin typeface="SassoonPrimary" panose="020B0500000000000000" pitchFamily="34" charset="0"/>
            </a:endParaRPr>
          </a:p>
          <a:p>
            <a:pPr>
              <a:buNone/>
            </a:pPr>
            <a:endParaRPr lang="en-GB" sz="3100" u="sng" dirty="0" smtClean="0">
              <a:solidFill>
                <a:srgbClr val="3366FF"/>
              </a:solidFill>
              <a:latin typeface="SassoonPrimary" panose="020B0500000000000000" pitchFamily="34" charset="0"/>
            </a:endParaRPr>
          </a:p>
          <a:p>
            <a:pPr>
              <a:buNone/>
            </a:pPr>
            <a:r>
              <a:rPr lang="en-GB" sz="3100" u="sng" dirty="0" smtClean="0">
                <a:solidFill>
                  <a:srgbClr val="0000FF"/>
                </a:solidFill>
                <a:latin typeface="SassoonPrimary" panose="020B0500000000000000" pitchFamily="34" charset="0"/>
              </a:rPr>
              <a:t>www.abcteach.com</a:t>
            </a:r>
            <a:endParaRPr lang="en-GB" sz="3100" dirty="0">
              <a:solidFill>
                <a:srgbClr val="0000FF"/>
              </a:solidFill>
              <a:latin typeface="SassoonPrimary" panose="020B0500000000000000"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2656"/>
            <a:ext cx="7772400" cy="1470025"/>
          </a:xfrm>
        </p:spPr>
        <p:txBody>
          <a:bodyPr/>
          <a:lstStyle/>
          <a:p>
            <a:r>
              <a:rPr lang="en-GB" b="1" u="sng" dirty="0">
                <a:solidFill>
                  <a:srgbClr val="7030A0"/>
                </a:solidFill>
                <a:latin typeface="SassoonPrimary" panose="020B0500000000000000" pitchFamily="34" charset="0"/>
              </a:rPr>
              <a:t>Life at School</a:t>
            </a:r>
            <a:r>
              <a:rPr lang="en-GB" b="1" u="sng" dirty="0">
                <a:solidFill>
                  <a:srgbClr val="7030A0"/>
                </a:solidFill>
                <a:latin typeface="Comic Sans MS" pitchFamily="66" charset="0"/>
              </a:rPr>
              <a:t/>
            </a:r>
            <a:br>
              <a:rPr lang="en-GB" b="1" u="sng" dirty="0">
                <a:solidFill>
                  <a:srgbClr val="7030A0"/>
                </a:solidFill>
                <a:latin typeface="Comic Sans MS" pitchFamily="66" charset="0"/>
              </a:rPr>
            </a:br>
            <a:endParaRPr lang="en-GB" dirty="0"/>
          </a:p>
        </p:txBody>
      </p:sp>
      <p:sp>
        <p:nvSpPr>
          <p:cNvPr id="3" name="Subtitle 2"/>
          <p:cNvSpPr>
            <a:spLocks noGrp="1"/>
          </p:cNvSpPr>
          <p:nvPr>
            <p:ph type="subTitle" idx="1"/>
          </p:nvPr>
        </p:nvSpPr>
        <p:spPr>
          <a:xfrm>
            <a:off x="251520" y="1556792"/>
            <a:ext cx="8640960" cy="4680520"/>
          </a:xfrm>
        </p:spPr>
        <p:txBody>
          <a:bodyPr>
            <a:normAutofit/>
          </a:bodyPr>
          <a:lstStyle/>
          <a:p>
            <a:pPr marL="342900" indent="-342900" algn="l">
              <a:lnSpc>
                <a:spcPct val="150000"/>
              </a:lnSpc>
              <a:buFont typeface="Arial" panose="020B0604020202020204" pitchFamily="34" charset="0"/>
              <a:buChar char="•"/>
            </a:pPr>
            <a:r>
              <a:rPr lang="en-GB" sz="2400" dirty="0">
                <a:solidFill>
                  <a:srgbClr val="EE3ABB"/>
                </a:solidFill>
                <a:latin typeface="SassoonPrimary" panose="020B0500000000000000" pitchFamily="34" charset="0"/>
              </a:rPr>
              <a:t>Keep what your child is carrying to school to a </a:t>
            </a:r>
            <a:r>
              <a:rPr lang="en-GB" sz="2400" dirty="0" smtClean="0">
                <a:solidFill>
                  <a:srgbClr val="EE3ABB"/>
                </a:solidFill>
                <a:latin typeface="SassoonPrimary" panose="020B0500000000000000" pitchFamily="34" charset="0"/>
              </a:rPr>
              <a:t>minimum.</a:t>
            </a:r>
          </a:p>
          <a:p>
            <a:pPr algn="l"/>
            <a:endParaRPr lang="en-GB" sz="2400" dirty="0" smtClean="0">
              <a:solidFill>
                <a:srgbClr val="EE3ABB"/>
              </a:solidFill>
              <a:latin typeface="SassoonPrimary" panose="020B0500000000000000" pitchFamily="34" charset="0"/>
            </a:endParaRPr>
          </a:p>
          <a:p>
            <a:pPr marL="342900" indent="-342900" algn="l">
              <a:buFont typeface="Arial" panose="020B0604020202020204" pitchFamily="34" charset="0"/>
              <a:buChar char="•"/>
            </a:pPr>
            <a:r>
              <a:rPr lang="en-GB" sz="2400" dirty="0" smtClean="0">
                <a:solidFill>
                  <a:srgbClr val="7030A0"/>
                </a:solidFill>
                <a:latin typeface="SassoonPrimary" panose="020B0500000000000000" pitchFamily="34" charset="0"/>
              </a:rPr>
              <a:t>Our gyms days are Monday &amp; Friday. Please always remember gym kits. (polo shirt and shorts)</a:t>
            </a:r>
          </a:p>
          <a:p>
            <a:pPr algn="l"/>
            <a:endParaRPr lang="en-GB" sz="2400" dirty="0">
              <a:solidFill>
                <a:srgbClr val="EE3ABB"/>
              </a:solidFill>
              <a:latin typeface="SassoonPrimary" panose="020B0500000000000000" pitchFamily="34" charset="0"/>
            </a:endParaRPr>
          </a:p>
          <a:p>
            <a:pPr marL="342900" indent="-342900" algn="l">
              <a:buFont typeface="Arial" panose="020B0604020202020204" pitchFamily="34" charset="0"/>
              <a:buChar char="•"/>
            </a:pPr>
            <a:r>
              <a:rPr lang="en-GB" sz="2400" dirty="0" smtClean="0">
                <a:solidFill>
                  <a:srgbClr val="EE3ABB"/>
                </a:solidFill>
                <a:latin typeface="SassoonPrimary" panose="020B0500000000000000" pitchFamily="34" charset="0"/>
              </a:rPr>
              <a:t>Show &amp; Tell (Theme for the week will be posted on Twitter page)</a:t>
            </a:r>
          </a:p>
          <a:p>
            <a:pPr algn="l"/>
            <a:endParaRPr lang="en-GB" sz="3000" dirty="0">
              <a:solidFill>
                <a:srgbClr val="EE3ABB"/>
              </a:solidFill>
              <a:latin typeface="Comic Sans MS" panose="030F0702030302020204" pitchFamily="66" charset="0"/>
            </a:endParaRPr>
          </a:p>
          <a:p>
            <a:pPr algn="l"/>
            <a:endParaRPr lang="en-GB" sz="3000" dirty="0" smtClean="0">
              <a:solidFill>
                <a:srgbClr val="EE3ABB"/>
              </a:solidFill>
              <a:latin typeface="Comic Sans MS" panose="030F0702030302020204" pitchFamily="66" charset="0"/>
            </a:endParaRPr>
          </a:p>
          <a:p>
            <a:pPr algn="l"/>
            <a:endParaRPr lang="en-GB" sz="3000" dirty="0" smtClean="0">
              <a:solidFill>
                <a:srgbClr val="EE3ABB"/>
              </a:solidFill>
              <a:latin typeface="Comic Sans MS" panose="030F0702030302020204" pitchFamily="66" charset="0"/>
            </a:endParaRPr>
          </a:p>
          <a:p>
            <a:pPr algn="l"/>
            <a:endParaRPr lang="en-GB" dirty="0">
              <a:solidFill>
                <a:srgbClr val="EE3ABB"/>
              </a:solidFill>
              <a:latin typeface="Comic Sans MS" panose="030F0702030302020204" pitchFamily="66" charset="0"/>
            </a:endParaRPr>
          </a:p>
          <a:p>
            <a:pPr algn="l"/>
            <a:endParaRPr lang="en-GB" dirty="0">
              <a:solidFill>
                <a:srgbClr val="EE3ABB"/>
              </a:solidFill>
              <a:latin typeface="Comic Sans MS" panose="030F0702030302020204" pitchFamily="66" charset="0"/>
            </a:endParaRPr>
          </a:p>
        </p:txBody>
      </p:sp>
    </p:spTree>
    <p:extLst>
      <p:ext uri="{BB962C8B-B14F-4D97-AF65-F5344CB8AC3E}">
        <p14:creationId xmlns:p14="http://schemas.microsoft.com/office/powerpoint/2010/main" val="17337378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67544" y="332656"/>
            <a:ext cx="8352928" cy="4985980"/>
          </a:xfrm>
          <a:prstGeom prst="rect">
            <a:avLst/>
          </a:prstGeom>
        </p:spPr>
        <p:txBody>
          <a:bodyPr wrap="square">
            <a:spAutoFit/>
          </a:bodyPr>
          <a:lstStyle/>
          <a:p>
            <a:pPr algn="ctr">
              <a:lnSpc>
                <a:spcPct val="150000"/>
              </a:lnSpc>
            </a:pPr>
            <a:r>
              <a:rPr lang="en-GB" sz="4400" b="1" u="sng" dirty="0">
                <a:solidFill>
                  <a:srgbClr val="7030A0"/>
                </a:solidFill>
                <a:latin typeface="SassoonPrimary" panose="020B0500000000000000" pitchFamily="34" charset="0"/>
              </a:rPr>
              <a:t>Homework</a:t>
            </a:r>
          </a:p>
          <a:p>
            <a:pPr marL="342900" indent="-342900">
              <a:lnSpc>
                <a:spcPct val="150000"/>
              </a:lnSpc>
              <a:buFont typeface="Arial" panose="020B0604020202020204" pitchFamily="34" charset="0"/>
              <a:buChar char="•"/>
            </a:pPr>
            <a:r>
              <a:rPr lang="en-GB" sz="2800" dirty="0" smtClean="0">
                <a:solidFill>
                  <a:srgbClr val="7030A0"/>
                </a:solidFill>
                <a:latin typeface="SassoonPrimary" panose="020B0500000000000000" pitchFamily="34" charset="0"/>
              </a:rPr>
              <a:t>On Room 1 website page</a:t>
            </a:r>
            <a:endParaRPr lang="en-GB" sz="2400" dirty="0" smtClean="0">
              <a:solidFill>
                <a:srgbClr val="7030A0"/>
              </a:solidFill>
              <a:latin typeface="SassoonPrimary" panose="020B0500000000000000" pitchFamily="34" charset="0"/>
            </a:endParaRPr>
          </a:p>
          <a:p>
            <a:pPr marL="342900" indent="-342900">
              <a:lnSpc>
                <a:spcPct val="150000"/>
              </a:lnSpc>
              <a:buFont typeface="Arial" panose="020B0604020202020204" pitchFamily="34" charset="0"/>
              <a:buChar char="•"/>
            </a:pPr>
            <a:r>
              <a:rPr lang="en-GB" sz="2800" dirty="0" smtClean="0">
                <a:solidFill>
                  <a:srgbClr val="EE3ABB"/>
                </a:solidFill>
                <a:latin typeface="SassoonPrimary" panose="020B0500000000000000" pitchFamily="34" charset="0"/>
              </a:rPr>
              <a:t>Placemats – Literacy, Numeracy, Health &amp; Well Being</a:t>
            </a:r>
          </a:p>
          <a:p>
            <a:pPr marL="342900" indent="-342900">
              <a:lnSpc>
                <a:spcPct val="150000"/>
              </a:lnSpc>
              <a:buFont typeface="Arial" panose="020B0604020202020204" pitchFamily="34" charset="0"/>
              <a:buChar char="•"/>
            </a:pPr>
            <a:r>
              <a:rPr lang="en-GB" sz="2800" dirty="0">
                <a:solidFill>
                  <a:srgbClr val="7030A0"/>
                </a:solidFill>
                <a:latin typeface="SassoonPrimary" panose="020B0500000000000000" pitchFamily="34" charset="0"/>
              </a:rPr>
              <a:t>Placemats should last 4/6 weeks (We will let you know</a:t>
            </a:r>
            <a:r>
              <a:rPr lang="en-GB" sz="2800" dirty="0" smtClean="0">
                <a:solidFill>
                  <a:srgbClr val="7030A0"/>
                </a:solidFill>
                <a:latin typeface="SassoonPrimary" panose="020B0500000000000000" pitchFamily="34" charset="0"/>
              </a:rPr>
              <a:t>)</a:t>
            </a:r>
          </a:p>
          <a:p>
            <a:pPr marL="342900" indent="-342900">
              <a:lnSpc>
                <a:spcPct val="150000"/>
              </a:lnSpc>
              <a:buFont typeface="Arial" panose="020B0604020202020204" pitchFamily="34" charset="0"/>
              <a:buChar char="•"/>
            </a:pPr>
            <a:r>
              <a:rPr lang="en-GB" sz="2800" dirty="0" smtClean="0">
                <a:solidFill>
                  <a:srgbClr val="EE3ABB"/>
                </a:solidFill>
                <a:latin typeface="SassoonPrimary" panose="020B0500000000000000" pitchFamily="34" charset="0"/>
              </a:rPr>
              <a:t>Education City (logins will be given out soon)</a:t>
            </a:r>
            <a:endParaRPr lang="en-GB" sz="2800" dirty="0">
              <a:solidFill>
                <a:srgbClr val="EE3ABB"/>
              </a:solidFill>
              <a:latin typeface="SassoonPrimary" panose="020B0500000000000000" pitchFamily="34" charset="0"/>
            </a:endParaRPr>
          </a:p>
        </p:txBody>
      </p:sp>
    </p:spTree>
    <p:extLst>
      <p:ext uri="{BB962C8B-B14F-4D97-AF65-F5344CB8AC3E}">
        <p14:creationId xmlns:p14="http://schemas.microsoft.com/office/powerpoint/2010/main" val="15115730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260648"/>
            <a:ext cx="8748464" cy="6001643"/>
          </a:xfrm>
          <a:prstGeom prst="rect">
            <a:avLst/>
          </a:prstGeom>
        </p:spPr>
        <p:txBody>
          <a:bodyPr wrap="square">
            <a:spAutoFit/>
          </a:bodyPr>
          <a:lstStyle/>
          <a:p>
            <a:pPr algn="ctr">
              <a:lnSpc>
                <a:spcPct val="150000"/>
              </a:lnSpc>
            </a:pPr>
            <a:r>
              <a:rPr lang="en-GB" sz="3200" b="1" u="sng" dirty="0" smtClean="0">
                <a:solidFill>
                  <a:srgbClr val="7030A0"/>
                </a:solidFill>
                <a:latin typeface="SassoonPrimary" panose="020B0500000000000000" pitchFamily="34" charset="0"/>
              </a:rPr>
              <a:t>Homework after September weekend</a:t>
            </a:r>
          </a:p>
          <a:p>
            <a:pPr algn="ctr">
              <a:lnSpc>
                <a:spcPct val="150000"/>
              </a:lnSpc>
            </a:pPr>
            <a:endParaRPr lang="en-GB" sz="2800" b="1" u="sng" dirty="0" smtClean="0">
              <a:solidFill>
                <a:srgbClr val="7030A0"/>
              </a:solidFill>
              <a:latin typeface="SassoonPrimary" panose="020B0500000000000000" pitchFamily="34" charset="0"/>
            </a:endParaRPr>
          </a:p>
          <a:p>
            <a:r>
              <a:rPr lang="en-GB" sz="2800" dirty="0" smtClean="0">
                <a:solidFill>
                  <a:srgbClr val="EE3ABB"/>
                </a:solidFill>
                <a:latin typeface="SassoonPrimary" panose="020B0500000000000000" pitchFamily="34" charset="0"/>
              </a:rPr>
              <a:t>Tasks</a:t>
            </a:r>
            <a:r>
              <a:rPr lang="en-GB" sz="2800" dirty="0">
                <a:solidFill>
                  <a:srgbClr val="EE3ABB"/>
                </a:solidFill>
                <a:latin typeface="SassoonPrimary" panose="020B0500000000000000" pitchFamily="34" charset="0"/>
              </a:rPr>
              <a:t> </a:t>
            </a:r>
            <a:r>
              <a:rPr lang="en-GB" sz="2800" dirty="0" smtClean="0">
                <a:solidFill>
                  <a:srgbClr val="EE3ABB"/>
                </a:solidFill>
                <a:latin typeface="SassoonPrimary" panose="020B0500000000000000" pitchFamily="34" charset="0"/>
              </a:rPr>
              <a:t>from placemats:</a:t>
            </a:r>
          </a:p>
          <a:p>
            <a:endParaRPr lang="en-GB" sz="2800" dirty="0">
              <a:solidFill>
                <a:srgbClr val="EE3ABB"/>
              </a:solidFill>
              <a:latin typeface="SassoonPrimary" panose="020B0500000000000000" pitchFamily="34" charset="0"/>
            </a:endParaRPr>
          </a:p>
          <a:p>
            <a:pPr marL="457200" indent="-457200">
              <a:buFont typeface="Arial" panose="020B0604020202020204" pitchFamily="34" charset="0"/>
              <a:buChar char="•"/>
            </a:pPr>
            <a:r>
              <a:rPr lang="en-GB" sz="2800" dirty="0">
                <a:solidFill>
                  <a:srgbClr val="EE3ABB"/>
                </a:solidFill>
                <a:latin typeface="SassoonPrimary" panose="020B0500000000000000" pitchFamily="34" charset="0"/>
              </a:rPr>
              <a:t>Sounds </a:t>
            </a:r>
            <a:r>
              <a:rPr lang="en-GB" sz="2800" dirty="0" smtClean="0">
                <a:solidFill>
                  <a:srgbClr val="EE3ABB"/>
                </a:solidFill>
                <a:latin typeface="SassoonPrimary" panose="020B0500000000000000" pitchFamily="34" charset="0"/>
              </a:rPr>
              <a:t> </a:t>
            </a:r>
            <a:r>
              <a:rPr lang="en-GB" sz="2800" dirty="0">
                <a:solidFill>
                  <a:srgbClr val="EE3ABB"/>
                </a:solidFill>
                <a:latin typeface="SassoonPrimary" panose="020B0500000000000000" pitchFamily="34" charset="0"/>
              </a:rPr>
              <a:t>(2 sounds </a:t>
            </a:r>
            <a:r>
              <a:rPr lang="en-GB" sz="2800" dirty="0" smtClean="0">
                <a:solidFill>
                  <a:srgbClr val="EE3ABB"/>
                </a:solidFill>
                <a:latin typeface="SassoonPrimary" panose="020B0500000000000000" pitchFamily="34" charset="0"/>
              </a:rPr>
              <a:t>each </a:t>
            </a:r>
            <a:r>
              <a:rPr lang="en-GB" sz="2800" dirty="0">
                <a:solidFill>
                  <a:srgbClr val="EE3ABB"/>
                </a:solidFill>
                <a:latin typeface="SassoonPrimary" panose="020B0500000000000000" pitchFamily="34" charset="0"/>
              </a:rPr>
              <a:t>week</a:t>
            </a:r>
            <a:r>
              <a:rPr lang="en-GB" sz="2800" dirty="0" smtClean="0">
                <a:solidFill>
                  <a:srgbClr val="EE3ABB"/>
                </a:solidFill>
                <a:latin typeface="SassoonPrimary" panose="020B0500000000000000" pitchFamily="34" charset="0"/>
              </a:rPr>
              <a:t>)</a:t>
            </a:r>
          </a:p>
          <a:p>
            <a:pPr marL="457200" indent="-457200">
              <a:buFont typeface="Arial" panose="020B0604020202020204" pitchFamily="34" charset="0"/>
              <a:buChar char="•"/>
            </a:pPr>
            <a:endParaRPr lang="en-GB" sz="2800" dirty="0" smtClean="0">
              <a:solidFill>
                <a:srgbClr val="EE3ABB"/>
              </a:solidFill>
              <a:latin typeface="SassoonPrimary" panose="020B0500000000000000" pitchFamily="34" charset="0"/>
            </a:endParaRPr>
          </a:p>
          <a:p>
            <a:pPr marL="457200" indent="-457200">
              <a:buFont typeface="Arial" panose="020B0604020202020204" pitchFamily="34" charset="0"/>
              <a:buChar char="•"/>
            </a:pPr>
            <a:r>
              <a:rPr lang="en-GB" sz="2800" dirty="0" smtClean="0">
                <a:solidFill>
                  <a:srgbClr val="7030A0"/>
                </a:solidFill>
                <a:latin typeface="SassoonPrimary" panose="020B0500000000000000" pitchFamily="34" charset="0"/>
              </a:rPr>
              <a:t>Common words (3 words each week)</a:t>
            </a:r>
          </a:p>
          <a:p>
            <a:endParaRPr lang="en-GB" sz="2800" dirty="0">
              <a:solidFill>
                <a:srgbClr val="EE3ABB"/>
              </a:solidFill>
              <a:latin typeface="SassoonPrimary" panose="020B0500000000000000" pitchFamily="34" charset="0"/>
            </a:endParaRPr>
          </a:p>
          <a:p>
            <a:pPr marL="457200" indent="-457200">
              <a:buFont typeface="Arial" panose="020B0604020202020204" pitchFamily="34" charset="0"/>
              <a:buChar char="•"/>
            </a:pPr>
            <a:r>
              <a:rPr lang="en-GB" sz="2800" dirty="0">
                <a:solidFill>
                  <a:srgbClr val="EE3ABB"/>
                </a:solidFill>
                <a:latin typeface="SassoonPrimary" panose="020B0500000000000000" pitchFamily="34" charset="0"/>
              </a:rPr>
              <a:t>1 Health and Wellbeing Task </a:t>
            </a:r>
            <a:endParaRPr lang="en-GB" sz="2800" dirty="0" smtClean="0">
              <a:solidFill>
                <a:srgbClr val="EE3ABB"/>
              </a:solidFill>
              <a:latin typeface="SassoonPrimary" panose="020B0500000000000000" pitchFamily="34" charset="0"/>
            </a:endParaRPr>
          </a:p>
          <a:p>
            <a:endParaRPr lang="en-GB" sz="2800" dirty="0">
              <a:solidFill>
                <a:srgbClr val="EE3ABB"/>
              </a:solidFill>
              <a:latin typeface="SassoonPrimary" panose="020B0500000000000000" pitchFamily="34" charset="0"/>
            </a:endParaRPr>
          </a:p>
          <a:p>
            <a:pPr marL="457200" indent="-457200">
              <a:buFont typeface="Arial" panose="020B0604020202020204" pitchFamily="34" charset="0"/>
              <a:buChar char="•"/>
            </a:pPr>
            <a:r>
              <a:rPr lang="en-GB" sz="2800" dirty="0">
                <a:solidFill>
                  <a:srgbClr val="7030A0"/>
                </a:solidFill>
                <a:latin typeface="SassoonPrimary" panose="020B0500000000000000" pitchFamily="34" charset="0"/>
              </a:rPr>
              <a:t>1 Numeracy Task </a:t>
            </a:r>
          </a:p>
          <a:p>
            <a:pPr>
              <a:lnSpc>
                <a:spcPct val="150000"/>
              </a:lnSpc>
            </a:pPr>
            <a:endParaRPr lang="en-GB" sz="2800" b="1" u="sng" dirty="0">
              <a:solidFill>
                <a:srgbClr val="7030A0"/>
              </a:solidFill>
              <a:latin typeface="Comic Sans MS" pitchFamily="66" charset="0"/>
            </a:endParaRPr>
          </a:p>
        </p:txBody>
      </p:sp>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t="7560" b="9281"/>
          <a:stretch/>
        </p:blipFill>
        <p:spPr>
          <a:xfrm rot="2108414">
            <a:off x="5650122" y="2109302"/>
            <a:ext cx="3345686" cy="552031"/>
          </a:xfrm>
          <a:prstGeom prst="rect">
            <a:avLst/>
          </a:prstGeom>
        </p:spPr>
      </p:pic>
    </p:spTree>
    <p:extLst>
      <p:ext uri="{BB962C8B-B14F-4D97-AF65-F5344CB8AC3E}">
        <p14:creationId xmlns:p14="http://schemas.microsoft.com/office/powerpoint/2010/main" val="1778992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51520" y="260648"/>
            <a:ext cx="8424936" cy="7046288"/>
          </a:xfrm>
          <a:prstGeom prst="rect">
            <a:avLst/>
          </a:prstGeom>
        </p:spPr>
        <p:txBody>
          <a:bodyPr wrap="square">
            <a:spAutoFit/>
          </a:bodyPr>
          <a:lstStyle/>
          <a:p>
            <a:pPr algn="ctr">
              <a:lnSpc>
                <a:spcPct val="115000"/>
              </a:lnSpc>
              <a:spcAft>
                <a:spcPts val="1000"/>
              </a:spcAft>
            </a:pPr>
            <a:r>
              <a:rPr lang="en-GB" sz="2800" b="1" dirty="0">
                <a:solidFill>
                  <a:srgbClr val="7030A0"/>
                </a:solidFill>
                <a:latin typeface="SassoonPrimary" panose="020B0500000000000000" pitchFamily="34" charset="0"/>
                <a:ea typeface="Calibri" panose="020F0502020204030204" pitchFamily="34" charset="0"/>
                <a:cs typeface="Times New Roman" panose="02020603050405020304" pitchFamily="18" charset="0"/>
              </a:rPr>
              <a:t>Health &amp; Well Being Placemat until September weekend</a:t>
            </a:r>
          </a:p>
          <a:p>
            <a:pPr>
              <a:lnSpc>
                <a:spcPct val="115000"/>
              </a:lnSpc>
              <a:spcAft>
                <a:spcPts val="1000"/>
              </a:spcAft>
            </a:pPr>
            <a:r>
              <a:rPr lang="en-GB" sz="2800" b="1" dirty="0">
                <a:latin typeface="SassoonPrimary" panose="020B0500000000000000" pitchFamily="34" charset="0"/>
                <a:ea typeface="Calibri" panose="020F0502020204030204" pitchFamily="34" charset="0"/>
                <a:cs typeface="Times New Roman" panose="02020603050405020304" pitchFamily="18" charset="0"/>
              </a:rPr>
              <a:t>Try to choose 1 activity per week to focus on and feel free to tick them off as you go</a:t>
            </a:r>
            <a:r>
              <a:rPr lang="en-GB" sz="2800" b="1" dirty="0" smtClean="0">
                <a:latin typeface="SassoonPrimary" panose="020B0500000000000000" pitchFamily="34" charset="0"/>
                <a:ea typeface="Calibri" panose="020F0502020204030204" pitchFamily="34" charset="0"/>
                <a:cs typeface="Times New Roman" panose="02020603050405020304" pitchFamily="18" charset="0"/>
              </a:rPr>
              <a:t>.</a:t>
            </a:r>
          </a:p>
          <a:p>
            <a:pPr>
              <a:lnSpc>
                <a:spcPct val="115000"/>
              </a:lnSpc>
              <a:spcAft>
                <a:spcPts val="1000"/>
              </a:spcAft>
            </a:pPr>
            <a:endParaRPr lang="en-GB" sz="1100" b="1" dirty="0">
              <a:effectLst/>
              <a:latin typeface="Comic Sans MS" panose="030F0702030302020204" pitchFamily="66" charset="0"/>
              <a:ea typeface="Calibri" panose="020F0502020204030204" pitchFamily="34" charset="0"/>
              <a:cs typeface="Times New Roman" panose="02020603050405020304" pitchFamily="18" charset="0"/>
            </a:endParaRPr>
          </a:p>
          <a:p>
            <a:pPr>
              <a:lnSpc>
                <a:spcPct val="115000"/>
              </a:lnSpc>
              <a:spcAft>
                <a:spcPts val="1000"/>
              </a:spcAft>
            </a:pPr>
            <a:endParaRPr lang="en-GB" sz="1100" b="1" dirty="0" smtClean="0">
              <a:latin typeface="Comic Sans MS" panose="030F0702030302020204" pitchFamily="66" charset="0"/>
              <a:ea typeface="Calibri" panose="020F0502020204030204" pitchFamily="34" charset="0"/>
              <a:cs typeface="Times New Roman" panose="02020603050405020304" pitchFamily="18" charset="0"/>
            </a:endParaRPr>
          </a:p>
          <a:p>
            <a:pPr>
              <a:lnSpc>
                <a:spcPct val="115000"/>
              </a:lnSpc>
              <a:spcAft>
                <a:spcPts val="1000"/>
              </a:spcAft>
            </a:pPr>
            <a:endParaRPr lang="en-GB" sz="1100" b="1" dirty="0">
              <a:effectLst/>
              <a:latin typeface="Comic Sans MS" panose="030F0702030302020204" pitchFamily="66" charset="0"/>
              <a:ea typeface="Calibri" panose="020F0502020204030204" pitchFamily="34" charset="0"/>
              <a:cs typeface="Times New Roman" panose="02020603050405020304" pitchFamily="18" charset="0"/>
            </a:endParaRPr>
          </a:p>
          <a:p>
            <a:pPr>
              <a:lnSpc>
                <a:spcPct val="115000"/>
              </a:lnSpc>
              <a:spcAft>
                <a:spcPts val="1000"/>
              </a:spcAft>
            </a:pPr>
            <a:endParaRPr lang="en-GB" sz="1100" b="1" dirty="0" smtClean="0">
              <a:latin typeface="Comic Sans MS" panose="030F0702030302020204" pitchFamily="66" charset="0"/>
              <a:ea typeface="Calibri" panose="020F0502020204030204" pitchFamily="34" charset="0"/>
              <a:cs typeface="Times New Roman" panose="02020603050405020304" pitchFamily="18" charset="0"/>
            </a:endParaRPr>
          </a:p>
          <a:p>
            <a:pPr>
              <a:lnSpc>
                <a:spcPct val="115000"/>
              </a:lnSpc>
              <a:spcAft>
                <a:spcPts val="1000"/>
              </a:spcAft>
            </a:pPr>
            <a:endParaRPr lang="en-GB" sz="1100" b="1" dirty="0">
              <a:effectLst/>
              <a:latin typeface="Comic Sans MS" panose="030F0702030302020204" pitchFamily="66" charset="0"/>
              <a:ea typeface="Calibri" panose="020F0502020204030204" pitchFamily="34" charset="0"/>
              <a:cs typeface="Times New Roman" panose="02020603050405020304" pitchFamily="18" charset="0"/>
            </a:endParaRPr>
          </a:p>
          <a:p>
            <a:pPr>
              <a:lnSpc>
                <a:spcPct val="115000"/>
              </a:lnSpc>
              <a:spcAft>
                <a:spcPts val="1000"/>
              </a:spcAft>
            </a:pPr>
            <a:endParaRPr lang="en-GB" sz="1100" b="1" dirty="0" smtClean="0">
              <a:latin typeface="Comic Sans MS" panose="030F0702030302020204" pitchFamily="66" charset="0"/>
              <a:ea typeface="Calibri" panose="020F0502020204030204" pitchFamily="34" charset="0"/>
              <a:cs typeface="Times New Roman" panose="02020603050405020304" pitchFamily="18" charset="0"/>
            </a:endParaRPr>
          </a:p>
          <a:p>
            <a:pPr>
              <a:lnSpc>
                <a:spcPct val="115000"/>
              </a:lnSpc>
              <a:spcAft>
                <a:spcPts val="1000"/>
              </a:spcAft>
            </a:pPr>
            <a:endParaRPr lang="en-GB" sz="1100" b="1" dirty="0">
              <a:effectLst/>
              <a:latin typeface="Comic Sans MS" panose="030F0702030302020204" pitchFamily="66" charset="0"/>
              <a:ea typeface="Calibri" panose="020F0502020204030204" pitchFamily="34" charset="0"/>
              <a:cs typeface="Times New Roman" panose="02020603050405020304" pitchFamily="18" charset="0"/>
            </a:endParaRPr>
          </a:p>
          <a:p>
            <a:pPr>
              <a:lnSpc>
                <a:spcPct val="115000"/>
              </a:lnSpc>
              <a:spcAft>
                <a:spcPts val="1000"/>
              </a:spcAft>
            </a:pPr>
            <a:endParaRPr lang="en-GB" sz="1100" b="1" dirty="0" smtClean="0">
              <a:latin typeface="Comic Sans MS" panose="030F0702030302020204" pitchFamily="66" charset="0"/>
              <a:ea typeface="Calibri" panose="020F0502020204030204" pitchFamily="34" charset="0"/>
              <a:cs typeface="Times New Roman" panose="02020603050405020304" pitchFamily="18" charset="0"/>
            </a:endParaRPr>
          </a:p>
          <a:p>
            <a:pPr>
              <a:lnSpc>
                <a:spcPct val="115000"/>
              </a:lnSpc>
              <a:spcAft>
                <a:spcPts val="1000"/>
              </a:spcAft>
            </a:pPr>
            <a:endParaRPr lang="en-GB" sz="1100" b="1" dirty="0">
              <a:effectLst/>
              <a:latin typeface="Comic Sans MS" panose="030F0702030302020204" pitchFamily="66" charset="0"/>
              <a:ea typeface="Calibri" panose="020F0502020204030204" pitchFamily="34" charset="0"/>
              <a:cs typeface="Times New Roman" panose="02020603050405020304" pitchFamily="18" charset="0"/>
            </a:endParaRPr>
          </a:p>
          <a:p>
            <a:pPr>
              <a:lnSpc>
                <a:spcPct val="115000"/>
              </a:lnSpc>
              <a:spcAft>
                <a:spcPts val="1000"/>
              </a:spcAft>
            </a:pPr>
            <a:endParaRPr lang="en-GB" sz="1100" b="1" dirty="0" smtClean="0">
              <a:latin typeface="Comic Sans MS" panose="030F0702030302020204" pitchFamily="66" charset="0"/>
              <a:ea typeface="Calibri" panose="020F0502020204030204" pitchFamily="34" charset="0"/>
              <a:cs typeface="Times New Roman" panose="02020603050405020304" pitchFamily="18" charset="0"/>
            </a:endParaRPr>
          </a:p>
          <a:p>
            <a:pPr>
              <a:lnSpc>
                <a:spcPct val="115000"/>
              </a:lnSpc>
              <a:spcAft>
                <a:spcPts val="1000"/>
              </a:spcAft>
            </a:pPr>
            <a:endParaRPr lang="en-GB" sz="1100" b="1" dirty="0">
              <a:effectLst/>
              <a:latin typeface="Comic Sans MS" panose="030F0702030302020204" pitchFamily="66" charset="0"/>
              <a:ea typeface="Calibri" panose="020F0502020204030204" pitchFamily="34" charset="0"/>
              <a:cs typeface="Times New Roman" panose="02020603050405020304" pitchFamily="18" charset="0"/>
            </a:endParaRPr>
          </a:p>
          <a:p>
            <a:pPr>
              <a:lnSpc>
                <a:spcPct val="115000"/>
              </a:lnSpc>
              <a:spcAft>
                <a:spcPts val="1000"/>
              </a:spcAft>
            </a:pPr>
            <a:endParaRPr lang="en-GB" sz="1100" b="1" dirty="0" smtClean="0">
              <a:latin typeface="Comic Sans MS" panose="030F0702030302020204" pitchFamily="66" charset="0"/>
              <a:ea typeface="Calibri" panose="020F0502020204030204" pitchFamily="34" charset="0"/>
              <a:cs typeface="Times New Roman" panose="02020603050405020304" pitchFamily="18" charset="0"/>
            </a:endParaRPr>
          </a:p>
          <a:p>
            <a:pPr>
              <a:lnSpc>
                <a:spcPct val="115000"/>
              </a:lnSpc>
              <a:spcAft>
                <a:spcPts val="1000"/>
              </a:spcAft>
            </a:pPr>
            <a:endParaRPr lang="en-GB" sz="1100" b="1" dirty="0">
              <a:effectLst/>
              <a:latin typeface="Comic Sans MS" panose="030F0702030302020204" pitchFamily="66" charset="0"/>
              <a:ea typeface="Calibri" panose="020F0502020204030204" pitchFamily="34" charset="0"/>
              <a:cs typeface="Times New Roman" panose="02020603050405020304" pitchFamily="18" charset="0"/>
            </a:endParaRPr>
          </a:p>
          <a:p>
            <a:pPr>
              <a:lnSpc>
                <a:spcPct val="115000"/>
              </a:lnSpc>
              <a:spcAft>
                <a:spcPts val="1000"/>
              </a:spcAft>
            </a:pPr>
            <a:endParaRPr lang="en-GB" sz="1100" b="1" dirty="0" smtClean="0">
              <a:latin typeface="Comic Sans MS" panose="030F0702030302020204" pitchFamily="66" charset="0"/>
              <a:ea typeface="Calibri" panose="020F0502020204030204" pitchFamily="34" charset="0"/>
              <a:cs typeface="Times New Roman" panose="02020603050405020304" pitchFamily="18" charset="0"/>
            </a:endParaRPr>
          </a:p>
          <a:p>
            <a:pPr>
              <a:lnSpc>
                <a:spcPct val="115000"/>
              </a:lnSpc>
              <a:spcAft>
                <a:spcPts val="10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3162476967"/>
              </p:ext>
            </p:extLst>
          </p:nvPr>
        </p:nvGraphicFramePr>
        <p:xfrm>
          <a:off x="446856" y="2636912"/>
          <a:ext cx="8229600" cy="3744416"/>
        </p:xfrm>
        <a:graphic>
          <a:graphicData uri="http://schemas.openxmlformats.org/drawingml/2006/table">
            <a:tbl>
              <a:tblPr firstRow="1" firstCol="1" bandRow="1">
                <a:tableStyleId>{5C22544A-7EE6-4342-B048-85BDC9FD1C3A}</a:tableStyleId>
              </a:tblPr>
              <a:tblGrid>
                <a:gridCol w="2142979">
                  <a:extLst>
                    <a:ext uri="{9D8B030D-6E8A-4147-A177-3AD203B41FA5}">
                      <a16:colId xmlns:a16="http://schemas.microsoft.com/office/drawing/2014/main" val="3779557230"/>
                    </a:ext>
                  </a:extLst>
                </a:gridCol>
                <a:gridCol w="1987836">
                  <a:extLst>
                    <a:ext uri="{9D8B030D-6E8A-4147-A177-3AD203B41FA5}">
                      <a16:colId xmlns:a16="http://schemas.microsoft.com/office/drawing/2014/main" val="1419013994"/>
                    </a:ext>
                  </a:extLst>
                </a:gridCol>
                <a:gridCol w="1773638">
                  <a:extLst>
                    <a:ext uri="{9D8B030D-6E8A-4147-A177-3AD203B41FA5}">
                      <a16:colId xmlns:a16="http://schemas.microsoft.com/office/drawing/2014/main" val="4270024735"/>
                    </a:ext>
                  </a:extLst>
                </a:gridCol>
                <a:gridCol w="2325147">
                  <a:extLst>
                    <a:ext uri="{9D8B030D-6E8A-4147-A177-3AD203B41FA5}">
                      <a16:colId xmlns:a16="http://schemas.microsoft.com/office/drawing/2014/main" val="3704198256"/>
                    </a:ext>
                  </a:extLst>
                </a:gridCol>
              </a:tblGrid>
              <a:tr h="2448272">
                <a:tc>
                  <a:txBody>
                    <a:bodyPr/>
                    <a:lstStyle/>
                    <a:p>
                      <a:pPr algn="ctr">
                        <a:lnSpc>
                          <a:spcPct val="115000"/>
                        </a:lnSpc>
                        <a:spcAft>
                          <a:spcPts val="0"/>
                        </a:spcAft>
                      </a:pPr>
                      <a:r>
                        <a:rPr lang="en-GB" sz="1600" dirty="0">
                          <a:solidFill>
                            <a:schemeClr val="tx1"/>
                          </a:solidFill>
                          <a:effectLst/>
                          <a:latin typeface="Comic Sans MS" panose="030F0702030302020204" pitchFamily="66" charset="0"/>
                        </a:rPr>
                        <a:t>Get myself dressed every morning.</a:t>
                      </a:r>
                      <a:endParaRPr lang="en-GB" sz="9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54050" marR="54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600" b="1" dirty="0">
                          <a:solidFill>
                            <a:schemeClr val="tx1"/>
                          </a:solidFill>
                          <a:effectLst/>
                          <a:latin typeface="Comic Sans MS" panose="030F0702030302020204" pitchFamily="66" charset="0"/>
                        </a:rPr>
                        <a:t>Eat at least 1 piece of fruit every day.</a:t>
                      </a:r>
                      <a:endParaRPr lang="en-GB" sz="900" b="1"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54050" marR="54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600" b="1" dirty="0">
                          <a:solidFill>
                            <a:schemeClr val="tx1"/>
                          </a:solidFill>
                          <a:effectLst/>
                          <a:latin typeface="Comic Sans MS" panose="030F0702030302020204" pitchFamily="66" charset="0"/>
                        </a:rPr>
                        <a:t>Wash my hands with </a:t>
                      </a:r>
                      <a:r>
                        <a:rPr lang="en-GB" sz="1600" b="1" dirty="0" smtClean="0">
                          <a:solidFill>
                            <a:schemeClr val="tx1"/>
                          </a:solidFill>
                          <a:effectLst/>
                          <a:latin typeface="Comic Sans MS" panose="030F0702030302020204" pitchFamily="66" charset="0"/>
                        </a:rPr>
                        <a:t>soap </a:t>
                      </a:r>
                      <a:r>
                        <a:rPr lang="en-GB" sz="1600" b="1" dirty="0">
                          <a:solidFill>
                            <a:schemeClr val="tx1"/>
                          </a:solidFill>
                          <a:effectLst/>
                          <a:latin typeface="Comic Sans MS" panose="030F0702030302020204" pitchFamily="66" charset="0"/>
                        </a:rPr>
                        <a:t>after going to the toilet.</a:t>
                      </a:r>
                      <a:endParaRPr lang="en-GB" sz="900" b="1"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54050" marR="54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600" b="1" dirty="0">
                          <a:solidFill>
                            <a:schemeClr val="tx1"/>
                          </a:solidFill>
                          <a:effectLst/>
                          <a:latin typeface="Comic Sans MS" panose="030F0702030302020204" pitchFamily="66" charset="0"/>
                        </a:rPr>
                        <a:t>In school remember to put my name on the correct lunch mat.</a:t>
                      </a:r>
                      <a:endParaRPr lang="en-GB" sz="900" b="1"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54050" marR="54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07486675"/>
                  </a:ext>
                </a:extLst>
              </a:tr>
              <a:tr h="1296144">
                <a:tc>
                  <a:txBody>
                    <a:bodyPr/>
                    <a:lstStyle/>
                    <a:p>
                      <a:pPr algn="ctr">
                        <a:lnSpc>
                          <a:spcPct val="115000"/>
                        </a:lnSpc>
                        <a:spcAft>
                          <a:spcPts val="0"/>
                        </a:spcAft>
                      </a:pPr>
                      <a:r>
                        <a:rPr lang="en-GB" sz="1600" dirty="0">
                          <a:solidFill>
                            <a:schemeClr val="tx1"/>
                          </a:solidFill>
                          <a:effectLst/>
                          <a:latin typeface="Comic Sans MS" panose="030F0702030302020204" pitchFamily="66" charset="0"/>
                        </a:rPr>
                        <a:t>Do something active every day.</a:t>
                      </a:r>
                      <a:endParaRPr lang="en-GB" sz="90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54050" marR="54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en-GB" sz="1600" b="1" dirty="0">
                          <a:solidFill>
                            <a:schemeClr val="tx1"/>
                          </a:solidFill>
                          <a:effectLst/>
                          <a:latin typeface="Comic Sans MS" panose="030F0702030302020204" pitchFamily="66" charset="0"/>
                        </a:rPr>
                        <a:t>Drink water every day.</a:t>
                      </a:r>
                      <a:endParaRPr lang="en-GB" sz="900" b="1"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54050" marR="54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lnSpc>
                          <a:spcPct val="115000"/>
                        </a:lnSpc>
                        <a:spcAft>
                          <a:spcPts val="0"/>
                        </a:spcAft>
                      </a:pPr>
                      <a:r>
                        <a:rPr lang="en-GB" sz="1600" b="1" dirty="0">
                          <a:solidFill>
                            <a:schemeClr val="tx1"/>
                          </a:solidFill>
                          <a:effectLst/>
                          <a:latin typeface="Comic Sans MS" panose="030F0702030302020204" pitchFamily="66" charset="0"/>
                        </a:rPr>
                        <a:t>Tidy my room.</a:t>
                      </a:r>
                      <a:endParaRPr lang="en-GB" sz="900" b="1"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54050" marR="54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lnSpc>
                          <a:spcPct val="115000"/>
                        </a:lnSpc>
                        <a:spcAft>
                          <a:spcPts val="0"/>
                        </a:spcAft>
                      </a:pPr>
                      <a:r>
                        <a:rPr lang="en-GB" sz="1600" b="1" dirty="0">
                          <a:solidFill>
                            <a:schemeClr val="tx1"/>
                          </a:solidFill>
                          <a:effectLst/>
                          <a:latin typeface="Comic Sans MS" panose="030F0702030302020204" pitchFamily="66" charset="0"/>
                        </a:rPr>
                        <a:t>Help someone.</a:t>
                      </a:r>
                      <a:endParaRPr lang="en-GB" sz="900" b="1"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54050" marR="5405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58982718"/>
                  </a:ext>
                </a:extLst>
              </a:tr>
            </a:tbl>
          </a:graphicData>
        </a:graphic>
      </p:graphicFrame>
    </p:spTree>
    <p:extLst>
      <p:ext uri="{BB962C8B-B14F-4D97-AF65-F5344CB8AC3E}">
        <p14:creationId xmlns:p14="http://schemas.microsoft.com/office/powerpoint/2010/main" val="596180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332656"/>
            <a:ext cx="8496944" cy="1840760"/>
          </a:xfrm>
          <a:prstGeom prst="rect">
            <a:avLst/>
          </a:prstGeom>
        </p:spPr>
        <p:txBody>
          <a:bodyPr wrap="square">
            <a:spAutoFit/>
          </a:bodyPr>
          <a:lstStyle/>
          <a:p>
            <a:pPr algn="ctr">
              <a:lnSpc>
                <a:spcPct val="107000"/>
              </a:lnSpc>
              <a:spcAft>
                <a:spcPts val="800"/>
              </a:spcAft>
            </a:pPr>
            <a:r>
              <a:rPr lang="en-GB" sz="2800" b="1" dirty="0">
                <a:solidFill>
                  <a:srgbClr val="7030A0"/>
                </a:solidFill>
                <a:latin typeface="SassoonPrimary" panose="020B0500000000000000" pitchFamily="34" charset="0"/>
                <a:ea typeface="Calibri" panose="020F0502020204030204" pitchFamily="34" charset="0"/>
                <a:cs typeface="Times New Roman" panose="02020603050405020304" pitchFamily="18" charset="0"/>
              </a:rPr>
              <a:t>Maths Homework Placemat until September Weekend</a:t>
            </a:r>
          </a:p>
          <a:p>
            <a:pPr>
              <a:lnSpc>
                <a:spcPct val="107000"/>
              </a:lnSpc>
              <a:spcAft>
                <a:spcPts val="800"/>
              </a:spcAft>
            </a:pPr>
            <a:endParaRPr lang="en-GB" sz="1050" dirty="0">
              <a:effectLst/>
              <a:latin typeface="Comic Sans MS" panose="030F0702030302020204" pitchFamily="66" charset="0"/>
              <a:ea typeface="Calibri" panose="020F0502020204030204" pitchFamily="34" charset="0"/>
              <a:cs typeface="Times New Roman" panose="02020603050405020304" pitchFamily="18" charset="0"/>
            </a:endParaRPr>
          </a:p>
          <a:p>
            <a:pPr>
              <a:lnSpc>
                <a:spcPct val="107000"/>
              </a:lnSpc>
              <a:spcAft>
                <a:spcPts val="800"/>
              </a:spcAft>
            </a:pPr>
            <a:endParaRPr lang="en-GB" sz="1050" dirty="0" smtClean="0">
              <a:latin typeface="Comic Sans MS" panose="030F0702030302020204" pitchFamily="66" charset="0"/>
              <a:ea typeface="Calibri" panose="020F0502020204030204" pitchFamily="34" charset="0"/>
              <a:cs typeface="Times New Roman" panose="02020603050405020304" pitchFamily="18" charset="0"/>
            </a:endParaRPr>
          </a:p>
          <a:p>
            <a:pPr>
              <a:lnSpc>
                <a:spcPct val="107000"/>
              </a:lnSpc>
              <a:spcAft>
                <a:spcPts val="800"/>
              </a:spcAft>
            </a:pP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933474063"/>
              </p:ext>
            </p:extLst>
          </p:nvPr>
        </p:nvGraphicFramePr>
        <p:xfrm>
          <a:off x="143508" y="1700808"/>
          <a:ext cx="8856984" cy="4696206"/>
        </p:xfrm>
        <a:graphic>
          <a:graphicData uri="http://schemas.openxmlformats.org/drawingml/2006/table">
            <a:tbl>
              <a:tblPr firstRow="1" firstCol="1" bandRow="1">
                <a:tableStyleId>{5C22544A-7EE6-4342-B048-85BDC9FD1C3A}</a:tableStyleId>
              </a:tblPr>
              <a:tblGrid>
                <a:gridCol w="2214246">
                  <a:extLst>
                    <a:ext uri="{9D8B030D-6E8A-4147-A177-3AD203B41FA5}">
                      <a16:colId xmlns:a16="http://schemas.microsoft.com/office/drawing/2014/main" val="3253137162"/>
                    </a:ext>
                  </a:extLst>
                </a:gridCol>
                <a:gridCol w="2214246">
                  <a:extLst>
                    <a:ext uri="{9D8B030D-6E8A-4147-A177-3AD203B41FA5}">
                      <a16:colId xmlns:a16="http://schemas.microsoft.com/office/drawing/2014/main" val="833083363"/>
                    </a:ext>
                  </a:extLst>
                </a:gridCol>
                <a:gridCol w="2214246">
                  <a:extLst>
                    <a:ext uri="{9D8B030D-6E8A-4147-A177-3AD203B41FA5}">
                      <a16:colId xmlns:a16="http://schemas.microsoft.com/office/drawing/2014/main" val="1033218715"/>
                    </a:ext>
                  </a:extLst>
                </a:gridCol>
                <a:gridCol w="2214246">
                  <a:extLst>
                    <a:ext uri="{9D8B030D-6E8A-4147-A177-3AD203B41FA5}">
                      <a16:colId xmlns:a16="http://schemas.microsoft.com/office/drawing/2014/main" val="1641057523"/>
                    </a:ext>
                  </a:extLst>
                </a:gridCol>
              </a:tblGrid>
              <a:tr h="1286022">
                <a:tc>
                  <a:txBody>
                    <a:bodyPr/>
                    <a:lstStyle/>
                    <a:p>
                      <a:pPr algn="ctr">
                        <a:lnSpc>
                          <a:spcPct val="107000"/>
                        </a:lnSpc>
                        <a:spcAft>
                          <a:spcPts val="0"/>
                        </a:spcAft>
                      </a:pPr>
                      <a:r>
                        <a:rPr lang="en-GB" sz="2400" b="0" dirty="0">
                          <a:solidFill>
                            <a:schemeClr val="tx1"/>
                          </a:solidFill>
                          <a:effectLst/>
                          <a:latin typeface="Comic Sans MS" panose="030F0702030302020204" pitchFamily="66" charset="0"/>
                        </a:rPr>
                        <a:t>Sort the cutlery at home into different sets.</a:t>
                      </a:r>
                    </a:p>
                    <a:p>
                      <a:pPr algn="ctr">
                        <a:lnSpc>
                          <a:spcPct val="107000"/>
                        </a:lnSpc>
                        <a:spcAft>
                          <a:spcPts val="0"/>
                        </a:spcAft>
                      </a:pPr>
                      <a:r>
                        <a:rPr lang="en-GB" sz="2400" b="0" dirty="0">
                          <a:solidFill>
                            <a:schemeClr val="tx1"/>
                          </a:solidFill>
                          <a:effectLst/>
                          <a:latin typeface="Comic Sans MS" panose="030F0702030302020204" pitchFamily="66" charset="0"/>
                        </a:rPr>
                        <a:t> </a:t>
                      </a:r>
                      <a:endParaRPr lang="en-GB" sz="2400" b="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3722" marR="63722" marT="0" marB="0"/>
                </a:tc>
                <a:tc>
                  <a:txBody>
                    <a:bodyPr/>
                    <a:lstStyle/>
                    <a:p>
                      <a:pPr algn="ctr">
                        <a:lnSpc>
                          <a:spcPct val="107000"/>
                        </a:lnSpc>
                        <a:spcAft>
                          <a:spcPts val="0"/>
                        </a:spcAft>
                      </a:pPr>
                      <a:r>
                        <a:rPr lang="en-GB" sz="2400" b="0" dirty="0">
                          <a:solidFill>
                            <a:schemeClr val="tx1"/>
                          </a:solidFill>
                          <a:effectLst/>
                          <a:latin typeface="Comic Sans MS" panose="030F0702030302020204" pitchFamily="66" charset="0"/>
                        </a:rPr>
                        <a:t> Match up pairs of socks.</a:t>
                      </a:r>
                      <a:endParaRPr lang="en-GB" sz="2400" b="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3722" marR="63722" marT="0" marB="0"/>
                </a:tc>
                <a:tc>
                  <a:txBody>
                    <a:bodyPr/>
                    <a:lstStyle/>
                    <a:p>
                      <a:pPr algn="ctr">
                        <a:lnSpc>
                          <a:spcPct val="107000"/>
                        </a:lnSpc>
                        <a:spcAft>
                          <a:spcPts val="0"/>
                        </a:spcAft>
                      </a:pPr>
                      <a:r>
                        <a:rPr lang="en-GB" sz="2400" b="0" dirty="0">
                          <a:solidFill>
                            <a:schemeClr val="tx1"/>
                          </a:solidFill>
                          <a:effectLst/>
                          <a:latin typeface="Comic Sans MS" panose="030F0702030302020204" pitchFamily="66" charset="0"/>
                        </a:rPr>
                        <a:t>Find 5 objects at home which are circles.</a:t>
                      </a:r>
                      <a:endParaRPr lang="en-GB" sz="2400" b="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3722" marR="63722" marT="0" marB="0"/>
                </a:tc>
                <a:tc>
                  <a:txBody>
                    <a:bodyPr/>
                    <a:lstStyle/>
                    <a:p>
                      <a:pPr algn="ctr">
                        <a:lnSpc>
                          <a:spcPct val="107000"/>
                        </a:lnSpc>
                        <a:spcAft>
                          <a:spcPts val="0"/>
                        </a:spcAft>
                      </a:pPr>
                      <a:r>
                        <a:rPr lang="en-GB" sz="2400" b="0">
                          <a:solidFill>
                            <a:schemeClr val="tx1"/>
                          </a:solidFill>
                          <a:effectLst/>
                          <a:latin typeface="Comic Sans MS" panose="030F0702030302020204" pitchFamily="66" charset="0"/>
                        </a:rPr>
                        <a:t>Can you find?</a:t>
                      </a:r>
                    </a:p>
                    <a:p>
                      <a:pPr algn="ctr">
                        <a:lnSpc>
                          <a:spcPct val="107000"/>
                        </a:lnSpc>
                        <a:spcAft>
                          <a:spcPts val="0"/>
                        </a:spcAft>
                      </a:pPr>
                      <a:r>
                        <a:rPr lang="en-GB" sz="2400" b="0">
                          <a:solidFill>
                            <a:schemeClr val="tx1"/>
                          </a:solidFill>
                          <a:effectLst/>
                          <a:latin typeface="Comic Sans MS" panose="030F0702030302020204" pitchFamily="66" charset="0"/>
                        </a:rPr>
                        <a:t>1 toothbrush</a:t>
                      </a:r>
                    </a:p>
                    <a:p>
                      <a:pPr algn="ctr">
                        <a:lnSpc>
                          <a:spcPct val="107000"/>
                        </a:lnSpc>
                        <a:spcAft>
                          <a:spcPts val="0"/>
                        </a:spcAft>
                      </a:pPr>
                      <a:r>
                        <a:rPr lang="en-GB" sz="2400" b="0">
                          <a:solidFill>
                            <a:schemeClr val="tx1"/>
                          </a:solidFill>
                          <a:effectLst/>
                          <a:latin typeface="Comic Sans MS" panose="030F0702030302020204" pitchFamily="66" charset="0"/>
                        </a:rPr>
                        <a:t>2 spoons</a:t>
                      </a:r>
                    </a:p>
                    <a:p>
                      <a:pPr algn="ctr">
                        <a:lnSpc>
                          <a:spcPct val="107000"/>
                        </a:lnSpc>
                        <a:spcAft>
                          <a:spcPts val="0"/>
                        </a:spcAft>
                      </a:pPr>
                      <a:r>
                        <a:rPr lang="en-GB" sz="2400" b="0">
                          <a:solidFill>
                            <a:schemeClr val="tx1"/>
                          </a:solidFill>
                          <a:effectLst/>
                          <a:latin typeface="Comic Sans MS" panose="030F0702030302020204" pitchFamily="66" charset="0"/>
                        </a:rPr>
                        <a:t>3 pegs</a:t>
                      </a:r>
                    </a:p>
                    <a:p>
                      <a:pPr algn="ctr">
                        <a:lnSpc>
                          <a:spcPct val="107000"/>
                        </a:lnSpc>
                        <a:spcAft>
                          <a:spcPts val="0"/>
                        </a:spcAft>
                      </a:pPr>
                      <a:r>
                        <a:rPr lang="en-GB" sz="2400" b="0">
                          <a:solidFill>
                            <a:schemeClr val="tx1"/>
                          </a:solidFill>
                          <a:effectLst/>
                          <a:latin typeface="Comic Sans MS" panose="030F0702030302020204" pitchFamily="66" charset="0"/>
                        </a:rPr>
                        <a:t>4 socks</a:t>
                      </a:r>
                    </a:p>
                    <a:p>
                      <a:pPr algn="ctr">
                        <a:lnSpc>
                          <a:spcPct val="107000"/>
                        </a:lnSpc>
                        <a:spcAft>
                          <a:spcPts val="0"/>
                        </a:spcAft>
                      </a:pPr>
                      <a:r>
                        <a:rPr lang="en-GB" sz="2400" b="0">
                          <a:solidFill>
                            <a:schemeClr val="tx1"/>
                          </a:solidFill>
                          <a:effectLst/>
                          <a:latin typeface="Comic Sans MS" panose="030F0702030302020204" pitchFamily="66" charset="0"/>
                        </a:rPr>
                        <a:t>5 books</a:t>
                      </a:r>
                      <a:endParaRPr lang="en-GB" sz="2400" b="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3722" marR="63722" marT="0" marB="0"/>
                </a:tc>
                <a:extLst>
                  <a:ext uri="{0D108BD9-81ED-4DB2-BD59-A6C34878D82A}">
                    <a16:rowId xmlns:a16="http://schemas.microsoft.com/office/drawing/2014/main" val="3592936364"/>
                  </a:ext>
                </a:extLst>
              </a:tr>
              <a:tr h="1636244">
                <a:tc>
                  <a:txBody>
                    <a:bodyPr/>
                    <a:lstStyle/>
                    <a:p>
                      <a:pPr algn="ctr">
                        <a:lnSpc>
                          <a:spcPct val="107000"/>
                        </a:lnSpc>
                        <a:spcAft>
                          <a:spcPts val="0"/>
                        </a:spcAft>
                      </a:pPr>
                      <a:r>
                        <a:rPr lang="en-GB" sz="2400" b="0">
                          <a:solidFill>
                            <a:schemeClr val="tx1"/>
                          </a:solidFill>
                          <a:effectLst/>
                          <a:latin typeface="Comic Sans MS" panose="030F0702030302020204" pitchFamily="66" charset="0"/>
                        </a:rPr>
                        <a:t>Find a pattern in your house, e.g wallpaper, bricks etc.</a:t>
                      </a:r>
                    </a:p>
                    <a:p>
                      <a:pPr algn="ctr">
                        <a:lnSpc>
                          <a:spcPct val="107000"/>
                        </a:lnSpc>
                        <a:spcAft>
                          <a:spcPts val="0"/>
                        </a:spcAft>
                      </a:pPr>
                      <a:r>
                        <a:rPr lang="en-GB" sz="2400" b="0">
                          <a:solidFill>
                            <a:schemeClr val="tx1"/>
                          </a:solidFill>
                          <a:effectLst/>
                          <a:latin typeface="Comic Sans MS" panose="030F0702030302020204" pitchFamily="66" charset="0"/>
                        </a:rPr>
                        <a:t> </a:t>
                      </a:r>
                    </a:p>
                    <a:p>
                      <a:pPr algn="ctr">
                        <a:lnSpc>
                          <a:spcPct val="107000"/>
                        </a:lnSpc>
                        <a:spcAft>
                          <a:spcPts val="0"/>
                        </a:spcAft>
                      </a:pPr>
                      <a:r>
                        <a:rPr lang="en-GB" sz="2400" b="0">
                          <a:solidFill>
                            <a:schemeClr val="tx1"/>
                          </a:solidFill>
                          <a:effectLst/>
                          <a:latin typeface="Comic Sans MS" panose="030F0702030302020204" pitchFamily="66" charset="0"/>
                        </a:rPr>
                        <a:t> </a:t>
                      </a:r>
                      <a:endParaRPr lang="en-GB" sz="2400" b="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3722" marR="63722" marT="0" marB="0"/>
                </a:tc>
                <a:tc>
                  <a:txBody>
                    <a:bodyPr/>
                    <a:lstStyle/>
                    <a:p>
                      <a:pPr algn="ctr">
                        <a:lnSpc>
                          <a:spcPct val="107000"/>
                        </a:lnSpc>
                        <a:spcAft>
                          <a:spcPts val="0"/>
                        </a:spcAft>
                      </a:pPr>
                      <a:r>
                        <a:rPr lang="en-GB" sz="2400" b="0">
                          <a:solidFill>
                            <a:schemeClr val="tx1"/>
                          </a:solidFill>
                          <a:effectLst/>
                          <a:latin typeface="Comic Sans MS" panose="030F0702030302020204" pitchFamily="66" charset="0"/>
                        </a:rPr>
                        <a:t>Make a pattern using forks and spoons.</a:t>
                      </a:r>
                      <a:endParaRPr lang="en-GB" sz="2400" b="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3722" marR="63722" marT="0" marB="0">
                    <a:solidFill>
                      <a:schemeClr val="accent1"/>
                    </a:solidFill>
                  </a:tcPr>
                </a:tc>
                <a:tc>
                  <a:txBody>
                    <a:bodyPr/>
                    <a:lstStyle/>
                    <a:p>
                      <a:pPr algn="ctr">
                        <a:lnSpc>
                          <a:spcPct val="107000"/>
                        </a:lnSpc>
                        <a:spcAft>
                          <a:spcPts val="0"/>
                        </a:spcAft>
                      </a:pPr>
                      <a:r>
                        <a:rPr lang="en-GB" sz="2400" b="0" dirty="0">
                          <a:solidFill>
                            <a:schemeClr val="tx1"/>
                          </a:solidFill>
                          <a:effectLst/>
                          <a:latin typeface="Comic Sans MS" panose="030F0702030302020204" pitchFamily="66" charset="0"/>
                        </a:rPr>
                        <a:t>Find 5 objects at home which are square.</a:t>
                      </a:r>
                      <a:endParaRPr lang="en-GB" sz="2400" b="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3722" marR="63722" marT="0" marB="0">
                    <a:solidFill>
                      <a:schemeClr val="accent1"/>
                    </a:solidFill>
                  </a:tcPr>
                </a:tc>
                <a:tc>
                  <a:txBody>
                    <a:bodyPr/>
                    <a:lstStyle/>
                    <a:p>
                      <a:pPr algn="ctr">
                        <a:lnSpc>
                          <a:spcPct val="107000"/>
                        </a:lnSpc>
                        <a:spcAft>
                          <a:spcPts val="0"/>
                        </a:spcAft>
                      </a:pPr>
                      <a:r>
                        <a:rPr lang="en-GB" sz="2400" b="0" dirty="0">
                          <a:solidFill>
                            <a:schemeClr val="tx1"/>
                          </a:solidFill>
                          <a:effectLst/>
                          <a:latin typeface="Comic Sans MS" panose="030F0702030302020204" pitchFamily="66" charset="0"/>
                        </a:rPr>
                        <a:t>Find numbers in your house.</a:t>
                      </a:r>
                      <a:endParaRPr lang="en-GB" sz="2400" b="0" dirty="0">
                        <a:solidFill>
                          <a:schemeClr val="tx1"/>
                        </a:solidFill>
                        <a:effectLst/>
                        <a:latin typeface="Comic Sans MS" panose="030F0702030302020204" pitchFamily="66" charset="0"/>
                        <a:ea typeface="Calibri" panose="020F0502020204030204" pitchFamily="34" charset="0"/>
                        <a:cs typeface="Times New Roman" panose="02020603050405020304" pitchFamily="18" charset="0"/>
                      </a:endParaRPr>
                    </a:p>
                  </a:txBody>
                  <a:tcPr marL="63722" marR="63722" marT="0" marB="0">
                    <a:solidFill>
                      <a:schemeClr val="accent1"/>
                    </a:solidFill>
                  </a:tcPr>
                </a:tc>
                <a:extLst>
                  <a:ext uri="{0D108BD9-81ED-4DB2-BD59-A6C34878D82A}">
                    <a16:rowId xmlns:a16="http://schemas.microsoft.com/office/drawing/2014/main" val="486940583"/>
                  </a:ext>
                </a:extLst>
              </a:tr>
            </a:tbl>
          </a:graphicData>
        </a:graphic>
      </p:graphicFrame>
    </p:spTree>
    <p:extLst>
      <p:ext uri="{BB962C8B-B14F-4D97-AF65-F5344CB8AC3E}">
        <p14:creationId xmlns:p14="http://schemas.microsoft.com/office/powerpoint/2010/main" val="527354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528019289"/>
              </p:ext>
            </p:extLst>
          </p:nvPr>
        </p:nvGraphicFramePr>
        <p:xfrm>
          <a:off x="179512" y="1545890"/>
          <a:ext cx="8856983" cy="5276715"/>
        </p:xfrm>
        <a:graphic>
          <a:graphicData uri="http://schemas.openxmlformats.org/drawingml/2006/table">
            <a:tbl>
              <a:tblPr firstRow="1" firstCol="1" bandRow="1">
                <a:tableStyleId>{5C22544A-7EE6-4342-B048-85BDC9FD1C3A}</a:tableStyleId>
              </a:tblPr>
              <a:tblGrid>
                <a:gridCol w="2952122">
                  <a:extLst>
                    <a:ext uri="{9D8B030D-6E8A-4147-A177-3AD203B41FA5}">
                      <a16:colId xmlns:a16="http://schemas.microsoft.com/office/drawing/2014/main" val="4204594257"/>
                    </a:ext>
                  </a:extLst>
                </a:gridCol>
                <a:gridCol w="2952122">
                  <a:extLst>
                    <a:ext uri="{9D8B030D-6E8A-4147-A177-3AD203B41FA5}">
                      <a16:colId xmlns:a16="http://schemas.microsoft.com/office/drawing/2014/main" val="1131302260"/>
                    </a:ext>
                  </a:extLst>
                </a:gridCol>
                <a:gridCol w="2952739">
                  <a:extLst>
                    <a:ext uri="{9D8B030D-6E8A-4147-A177-3AD203B41FA5}">
                      <a16:colId xmlns:a16="http://schemas.microsoft.com/office/drawing/2014/main" val="1296643649"/>
                    </a:ext>
                  </a:extLst>
                </a:gridCol>
              </a:tblGrid>
              <a:tr h="1518086">
                <a:tc>
                  <a:txBody>
                    <a:bodyPr/>
                    <a:lstStyle/>
                    <a:p>
                      <a:pPr algn="ctr">
                        <a:lnSpc>
                          <a:spcPct val="107000"/>
                        </a:lnSpc>
                        <a:spcAft>
                          <a:spcPts val="0"/>
                        </a:spcAft>
                      </a:pPr>
                      <a:r>
                        <a:rPr lang="en-GB" sz="1800" b="1" dirty="0">
                          <a:solidFill>
                            <a:schemeClr val="tx1"/>
                          </a:solidFill>
                          <a:effectLst/>
                        </a:rPr>
                        <a:t>Have lots of fun clapping out the syllables in words.</a:t>
                      </a:r>
                      <a:endParaRPr lang="en-GB" sz="1050" b="1" dirty="0">
                        <a:solidFill>
                          <a:schemeClr val="tx1"/>
                        </a:solidFill>
                        <a:effectLst/>
                      </a:endParaRPr>
                    </a:p>
                    <a:p>
                      <a:pPr algn="ctr">
                        <a:lnSpc>
                          <a:spcPct val="107000"/>
                        </a:lnSpc>
                        <a:spcAft>
                          <a:spcPts val="0"/>
                        </a:spcAft>
                      </a:pPr>
                      <a:r>
                        <a:rPr lang="en-GB" sz="1800" b="1" dirty="0">
                          <a:solidFill>
                            <a:schemeClr val="tx1"/>
                          </a:solidFill>
                          <a:effectLst/>
                        </a:rPr>
                        <a:t> </a:t>
                      </a:r>
                      <a:endParaRPr lang="en-GB" sz="1050" b="1" dirty="0">
                        <a:solidFill>
                          <a:schemeClr val="tx1"/>
                        </a:solidFill>
                        <a:effectLst/>
                      </a:endParaRPr>
                    </a:p>
                    <a:p>
                      <a:pPr algn="ctr">
                        <a:lnSpc>
                          <a:spcPct val="107000"/>
                        </a:lnSpc>
                        <a:spcAft>
                          <a:spcPts val="0"/>
                        </a:spcAft>
                      </a:pPr>
                      <a:r>
                        <a:rPr lang="en-GB" sz="1100" b="1" dirty="0">
                          <a:solidFill>
                            <a:schemeClr val="tx1"/>
                          </a:solidFill>
                          <a:effectLst/>
                        </a:rPr>
                        <a:t>Challenge: What’s the longest word you can find and how many claps does it have?</a:t>
                      </a:r>
                      <a:endParaRPr lang="en-GB" sz="105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098" marR="58098" marT="0" marB="0"/>
                </a:tc>
                <a:tc>
                  <a:txBody>
                    <a:bodyPr/>
                    <a:lstStyle/>
                    <a:p>
                      <a:pPr algn="ctr">
                        <a:lnSpc>
                          <a:spcPct val="107000"/>
                        </a:lnSpc>
                        <a:spcAft>
                          <a:spcPts val="0"/>
                        </a:spcAft>
                      </a:pPr>
                      <a:r>
                        <a:rPr lang="en-GB" sz="1800" b="1" dirty="0">
                          <a:solidFill>
                            <a:schemeClr val="tx1"/>
                          </a:solidFill>
                          <a:effectLst/>
                        </a:rPr>
                        <a:t>Practise writing your full name using Rainbow writing.</a:t>
                      </a:r>
                      <a:endParaRPr lang="en-GB" sz="1050" b="1" dirty="0">
                        <a:solidFill>
                          <a:schemeClr val="tx1"/>
                        </a:solidFill>
                        <a:effectLst/>
                      </a:endParaRPr>
                    </a:p>
                    <a:p>
                      <a:pPr algn="ctr">
                        <a:lnSpc>
                          <a:spcPct val="107000"/>
                        </a:lnSpc>
                        <a:spcAft>
                          <a:spcPts val="0"/>
                        </a:spcAft>
                      </a:pPr>
                      <a:r>
                        <a:rPr lang="en-GB" sz="1800" b="1" dirty="0">
                          <a:solidFill>
                            <a:schemeClr val="tx1"/>
                          </a:solidFill>
                          <a:effectLst/>
                        </a:rPr>
                        <a:t> </a:t>
                      </a:r>
                      <a:endParaRPr lang="en-GB" sz="1050" b="1" dirty="0">
                        <a:solidFill>
                          <a:schemeClr val="tx1"/>
                        </a:solidFill>
                        <a:effectLst/>
                      </a:endParaRPr>
                    </a:p>
                    <a:p>
                      <a:pPr algn="ctr">
                        <a:lnSpc>
                          <a:spcPct val="107000"/>
                        </a:lnSpc>
                        <a:spcAft>
                          <a:spcPts val="0"/>
                        </a:spcAft>
                      </a:pPr>
                      <a:r>
                        <a:rPr lang="en-GB" sz="1800" b="1" dirty="0">
                          <a:solidFill>
                            <a:schemeClr val="tx1"/>
                          </a:solidFill>
                          <a:effectLst/>
                        </a:rPr>
                        <a:t>A different colour for each phoneme. E.g.  Charlotte</a:t>
                      </a:r>
                      <a:endParaRPr lang="en-GB" sz="105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098" marR="58098" marT="0" marB="0"/>
                </a:tc>
                <a:tc>
                  <a:txBody>
                    <a:bodyPr/>
                    <a:lstStyle/>
                    <a:p>
                      <a:pPr algn="ctr">
                        <a:lnSpc>
                          <a:spcPct val="107000"/>
                        </a:lnSpc>
                        <a:spcAft>
                          <a:spcPts val="0"/>
                        </a:spcAft>
                      </a:pPr>
                      <a:r>
                        <a:rPr lang="en-GB" sz="1050" b="1">
                          <a:solidFill>
                            <a:schemeClr val="tx1"/>
                          </a:solidFill>
                          <a:effectLst/>
                        </a:rPr>
                        <a:t> </a:t>
                      </a:r>
                    </a:p>
                    <a:p>
                      <a:pPr algn="ctr">
                        <a:lnSpc>
                          <a:spcPct val="107000"/>
                        </a:lnSpc>
                        <a:spcAft>
                          <a:spcPts val="0"/>
                        </a:spcAft>
                      </a:pPr>
                      <a:r>
                        <a:rPr lang="en-GB" sz="1800" b="1">
                          <a:solidFill>
                            <a:schemeClr val="tx1"/>
                          </a:solidFill>
                          <a:effectLst/>
                        </a:rPr>
                        <a:t>Find a cosy place and snuggle up with an adult. Ask them to read you a story that you have never heard before.</a:t>
                      </a:r>
                      <a:endParaRPr lang="en-GB" sz="105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098" marR="58098" marT="0" marB="0"/>
                </a:tc>
                <a:extLst>
                  <a:ext uri="{0D108BD9-81ED-4DB2-BD59-A6C34878D82A}">
                    <a16:rowId xmlns:a16="http://schemas.microsoft.com/office/drawing/2014/main" val="2877612424"/>
                  </a:ext>
                </a:extLst>
              </a:tr>
              <a:tr h="1433091">
                <a:tc>
                  <a:txBody>
                    <a:bodyPr/>
                    <a:lstStyle/>
                    <a:p>
                      <a:pPr algn="ctr">
                        <a:lnSpc>
                          <a:spcPct val="107000"/>
                        </a:lnSpc>
                        <a:spcAft>
                          <a:spcPts val="0"/>
                        </a:spcAft>
                      </a:pPr>
                      <a:r>
                        <a:rPr lang="en-GB" sz="1050" b="1" dirty="0">
                          <a:solidFill>
                            <a:schemeClr val="tx1"/>
                          </a:solidFill>
                          <a:effectLst/>
                        </a:rPr>
                        <a:t> </a:t>
                      </a:r>
                    </a:p>
                    <a:p>
                      <a:pPr algn="ctr">
                        <a:lnSpc>
                          <a:spcPct val="107000"/>
                        </a:lnSpc>
                        <a:spcAft>
                          <a:spcPts val="0"/>
                        </a:spcAft>
                      </a:pPr>
                      <a:r>
                        <a:rPr lang="en-GB" sz="1800" b="1" dirty="0">
                          <a:solidFill>
                            <a:schemeClr val="tx1"/>
                          </a:solidFill>
                          <a:effectLst/>
                        </a:rPr>
                        <a:t>Learn a new rhyme and remember to tell your teacher about it so you can present it to your friends in class.</a:t>
                      </a:r>
                      <a:endParaRPr lang="en-GB" sz="105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098" marR="58098" marT="0" marB="0"/>
                </a:tc>
                <a:tc>
                  <a:txBody>
                    <a:bodyPr/>
                    <a:lstStyle/>
                    <a:p>
                      <a:pPr algn="ctr">
                        <a:lnSpc>
                          <a:spcPct val="107000"/>
                        </a:lnSpc>
                        <a:spcAft>
                          <a:spcPts val="0"/>
                        </a:spcAft>
                      </a:pPr>
                      <a:r>
                        <a:rPr lang="en-GB" sz="1050" b="1" dirty="0">
                          <a:solidFill>
                            <a:schemeClr val="tx1"/>
                          </a:solidFill>
                          <a:effectLst/>
                        </a:rPr>
                        <a:t> </a:t>
                      </a:r>
                    </a:p>
                    <a:p>
                      <a:pPr algn="ctr">
                        <a:lnSpc>
                          <a:spcPct val="107000"/>
                        </a:lnSpc>
                        <a:spcAft>
                          <a:spcPts val="0"/>
                        </a:spcAft>
                      </a:pPr>
                      <a:r>
                        <a:rPr lang="en-GB" sz="1800" b="1" dirty="0">
                          <a:solidFill>
                            <a:schemeClr val="tx1"/>
                          </a:solidFill>
                          <a:effectLst/>
                        </a:rPr>
                        <a:t>Go to your local library (join if you have not already) and have fun picking some books to borrow.</a:t>
                      </a:r>
                      <a:endParaRPr lang="en-GB" sz="105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098" marR="58098" marT="0" marB="0">
                    <a:solidFill>
                      <a:schemeClr val="accent1"/>
                    </a:solidFill>
                  </a:tcPr>
                </a:tc>
                <a:tc>
                  <a:txBody>
                    <a:bodyPr/>
                    <a:lstStyle/>
                    <a:p>
                      <a:pPr algn="ctr">
                        <a:lnSpc>
                          <a:spcPct val="107000"/>
                        </a:lnSpc>
                        <a:spcAft>
                          <a:spcPts val="0"/>
                        </a:spcAft>
                      </a:pPr>
                      <a:r>
                        <a:rPr lang="en-GB" sz="1050" b="1" dirty="0">
                          <a:solidFill>
                            <a:schemeClr val="tx1"/>
                          </a:solidFill>
                          <a:effectLst/>
                        </a:rPr>
                        <a:t> </a:t>
                      </a:r>
                    </a:p>
                    <a:p>
                      <a:pPr algn="ctr">
                        <a:lnSpc>
                          <a:spcPct val="107000"/>
                        </a:lnSpc>
                        <a:spcAft>
                          <a:spcPts val="0"/>
                        </a:spcAft>
                      </a:pPr>
                      <a:r>
                        <a:rPr lang="en-GB" sz="1400" b="1" dirty="0">
                          <a:solidFill>
                            <a:schemeClr val="tx1"/>
                          </a:solidFill>
                          <a:effectLst/>
                        </a:rPr>
                        <a:t>Find some bubble wrap and have fun bursting it but remember only to use your pointing finger and your thumb.  This will help them get stronger to help your write beautifully!</a:t>
                      </a:r>
                      <a:endParaRPr lang="en-GB" sz="12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098" marR="58098" marT="0" marB="0">
                    <a:solidFill>
                      <a:schemeClr val="accent1"/>
                    </a:solidFill>
                  </a:tcPr>
                </a:tc>
                <a:extLst>
                  <a:ext uri="{0D108BD9-81ED-4DB2-BD59-A6C34878D82A}">
                    <a16:rowId xmlns:a16="http://schemas.microsoft.com/office/drawing/2014/main" val="3017887220"/>
                  </a:ext>
                </a:extLst>
              </a:tr>
              <a:tr h="1574786">
                <a:tc>
                  <a:txBody>
                    <a:bodyPr/>
                    <a:lstStyle/>
                    <a:p>
                      <a:pPr algn="ctr">
                        <a:lnSpc>
                          <a:spcPct val="107000"/>
                        </a:lnSpc>
                        <a:spcAft>
                          <a:spcPts val="0"/>
                        </a:spcAft>
                      </a:pPr>
                      <a:r>
                        <a:rPr lang="en-GB" sz="1600" b="1">
                          <a:solidFill>
                            <a:schemeClr val="tx1"/>
                          </a:solidFill>
                          <a:effectLst/>
                        </a:rPr>
                        <a:t>Mums and Dads:</a:t>
                      </a:r>
                      <a:endParaRPr lang="en-GB" sz="1050" b="1">
                        <a:solidFill>
                          <a:schemeClr val="tx1"/>
                        </a:solidFill>
                        <a:effectLst/>
                      </a:endParaRPr>
                    </a:p>
                    <a:p>
                      <a:pPr algn="ctr">
                        <a:lnSpc>
                          <a:spcPct val="107000"/>
                        </a:lnSpc>
                        <a:spcAft>
                          <a:spcPts val="0"/>
                        </a:spcAft>
                      </a:pPr>
                      <a:r>
                        <a:rPr lang="en-GB" sz="1600" b="1">
                          <a:solidFill>
                            <a:schemeClr val="tx1"/>
                          </a:solidFill>
                          <a:effectLst/>
                        </a:rPr>
                        <a:t>Ask your child to dictate a story to you. It could be about special outings or activities. You write down whatever they say and encourage them to draw a picture of their story.</a:t>
                      </a:r>
                      <a:endParaRPr lang="en-GB" sz="1050" b="1">
                        <a:solidFill>
                          <a:schemeClr val="tx1"/>
                        </a:solidFill>
                        <a:effectLst/>
                      </a:endParaRPr>
                    </a:p>
                    <a:p>
                      <a:pPr algn="ctr">
                        <a:lnSpc>
                          <a:spcPct val="107000"/>
                        </a:lnSpc>
                        <a:spcAft>
                          <a:spcPts val="0"/>
                        </a:spcAft>
                      </a:pPr>
                      <a:r>
                        <a:rPr lang="en-GB" sz="1800" b="1">
                          <a:solidFill>
                            <a:schemeClr val="tx1"/>
                          </a:solidFill>
                          <a:effectLst/>
                        </a:rPr>
                        <a:t> </a:t>
                      </a:r>
                      <a:endParaRPr lang="en-GB" sz="1050" b="1">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098" marR="58098" marT="0" marB="0"/>
                </a:tc>
                <a:tc>
                  <a:txBody>
                    <a:bodyPr/>
                    <a:lstStyle/>
                    <a:p>
                      <a:pPr>
                        <a:lnSpc>
                          <a:spcPct val="107000"/>
                        </a:lnSpc>
                        <a:spcAft>
                          <a:spcPts val="0"/>
                        </a:spcAft>
                      </a:pPr>
                      <a:r>
                        <a:rPr lang="en-GB" sz="1600" b="1" dirty="0">
                          <a:solidFill>
                            <a:schemeClr val="tx1"/>
                          </a:solidFill>
                          <a:effectLst/>
                        </a:rPr>
                        <a:t>Multisensory Activity:</a:t>
                      </a:r>
                      <a:endParaRPr lang="en-GB" sz="1050" b="1" dirty="0">
                        <a:solidFill>
                          <a:schemeClr val="tx1"/>
                        </a:solidFill>
                        <a:effectLst/>
                      </a:endParaRPr>
                    </a:p>
                    <a:p>
                      <a:pPr>
                        <a:lnSpc>
                          <a:spcPct val="107000"/>
                        </a:lnSpc>
                        <a:spcAft>
                          <a:spcPts val="0"/>
                        </a:spcAft>
                      </a:pPr>
                      <a:r>
                        <a:rPr lang="en-GB" sz="1600" b="1" dirty="0">
                          <a:solidFill>
                            <a:schemeClr val="tx1"/>
                          </a:solidFill>
                          <a:effectLst/>
                        </a:rPr>
                        <a:t>Spread a little shaving foam on a table. Using your pointing finger practise writing curly ‘c’ letters:</a:t>
                      </a:r>
                      <a:endParaRPr lang="en-GB" sz="1050" b="1" dirty="0">
                        <a:solidFill>
                          <a:schemeClr val="tx1"/>
                        </a:solidFill>
                        <a:effectLst/>
                      </a:endParaRPr>
                    </a:p>
                    <a:p>
                      <a:pPr>
                        <a:lnSpc>
                          <a:spcPct val="107000"/>
                        </a:lnSpc>
                        <a:spcAft>
                          <a:spcPts val="0"/>
                        </a:spcAft>
                      </a:pPr>
                      <a:r>
                        <a:rPr lang="en-GB" sz="1600" b="1" dirty="0">
                          <a:solidFill>
                            <a:schemeClr val="tx1"/>
                          </a:solidFill>
                          <a:effectLst/>
                        </a:rPr>
                        <a:t>a, c, d, o.  </a:t>
                      </a:r>
                      <a:endParaRPr lang="en-GB" sz="1050" b="1" dirty="0">
                        <a:solidFill>
                          <a:schemeClr val="tx1"/>
                        </a:solidFill>
                        <a:effectLst/>
                      </a:endParaRPr>
                    </a:p>
                    <a:p>
                      <a:pPr>
                        <a:lnSpc>
                          <a:spcPct val="107000"/>
                        </a:lnSpc>
                        <a:spcAft>
                          <a:spcPts val="0"/>
                        </a:spcAft>
                      </a:pPr>
                      <a:r>
                        <a:rPr lang="en-GB" sz="1000" b="1" dirty="0">
                          <a:solidFill>
                            <a:schemeClr val="tx1"/>
                          </a:solidFill>
                          <a:effectLst/>
                        </a:rPr>
                        <a:t>These letters that all start the same way. Remember don’t use too much foam!</a:t>
                      </a:r>
                      <a:endParaRPr lang="en-GB" sz="105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098" marR="58098" marT="0" marB="0">
                    <a:solidFill>
                      <a:schemeClr val="accent1"/>
                    </a:solidFill>
                  </a:tcPr>
                </a:tc>
                <a:tc>
                  <a:txBody>
                    <a:bodyPr/>
                    <a:lstStyle/>
                    <a:p>
                      <a:pPr algn="ctr">
                        <a:lnSpc>
                          <a:spcPct val="107000"/>
                        </a:lnSpc>
                        <a:spcAft>
                          <a:spcPts val="0"/>
                        </a:spcAft>
                      </a:pPr>
                      <a:r>
                        <a:rPr lang="en-GB" sz="1800" b="1" dirty="0">
                          <a:solidFill>
                            <a:schemeClr val="tx1"/>
                          </a:solidFill>
                          <a:effectLst/>
                        </a:rPr>
                        <a:t>Find three objects in your house that begin with the same phoneme as your name.</a:t>
                      </a:r>
                      <a:endParaRPr lang="en-GB" sz="1050" b="1" dirty="0">
                        <a:solidFill>
                          <a:schemeClr val="tx1"/>
                        </a:solidFill>
                        <a:effectLst/>
                      </a:endParaRPr>
                    </a:p>
                    <a:p>
                      <a:pPr algn="ctr">
                        <a:lnSpc>
                          <a:spcPct val="107000"/>
                        </a:lnSpc>
                        <a:spcAft>
                          <a:spcPts val="0"/>
                        </a:spcAft>
                      </a:pPr>
                      <a:r>
                        <a:rPr lang="en-GB" sz="1100" b="1" dirty="0">
                          <a:solidFill>
                            <a:schemeClr val="tx1"/>
                          </a:solidFill>
                          <a:effectLst/>
                        </a:rPr>
                        <a:t> </a:t>
                      </a:r>
                      <a:endParaRPr lang="en-GB" sz="1050" b="1" dirty="0">
                        <a:solidFill>
                          <a:schemeClr val="tx1"/>
                        </a:solidFill>
                        <a:effectLst/>
                      </a:endParaRPr>
                    </a:p>
                    <a:p>
                      <a:pPr>
                        <a:lnSpc>
                          <a:spcPct val="107000"/>
                        </a:lnSpc>
                        <a:spcAft>
                          <a:spcPts val="0"/>
                        </a:spcAft>
                      </a:pPr>
                      <a:r>
                        <a:rPr lang="en-GB" sz="1100" b="1" dirty="0">
                          <a:solidFill>
                            <a:schemeClr val="tx1"/>
                          </a:solidFill>
                          <a:effectLst/>
                        </a:rPr>
                        <a:t>Challenge: Find another 3 objects that begin with the same phoneme as your friends name.</a:t>
                      </a:r>
                      <a:endParaRPr lang="en-GB" sz="105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098" marR="58098" marT="0" marB="0">
                    <a:solidFill>
                      <a:schemeClr val="accent1"/>
                    </a:solidFill>
                  </a:tcPr>
                </a:tc>
                <a:extLst>
                  <a:ext uri="{0D108BD9-81ED-4DB2-BD59-A6C34878D82A}">
                    <a16:rowId xmlns:a16="http://schemas.microsoft.com/office/drawing/2014/main" val="3379381929"/>
                  </a:ext>
                </a:extLst>
              </a:tr>
            </a:tbl>
          </a:graphicData>
        </a:graphic>
      </p:graphicFrame>
      <p:sp>
        <p:nvSpPr>
          <p:cNvPr id="5" name="Rectangle 4"/>
          <p:cNvSpPr/>
          <p:nvPr/>
        </p:nvSpPr>
        <p:spPr>
          <a:xfrm>
            <a:off x="323528" y="332656"/>
            <a:ext cx="8136904" cy="1116972"/>
          </a:xfrm>
          <a:prstGeom prst="rect">
            <a:avLst/>
          </a:prstGeom>
        </p:spPr>
        <p:txBody>
          <a:bodyPr wrap="square">
            <a:spAutoFit/>
          </a:bodyPr>
          <a:lstStyle/>
          <a:p>
            <a:pPr algn="ctr">
              <a:lnSpc>
                <a:spcPct val="107000"/>
              </a:lnSpc>
              <a:spcAft>
                <a:spcPts val="800"/>
              </a:spcAft>
            </a:pPr>
            <a:r>
              <a:rPr lang="en-GB" sz="2800" b="1" dirty="0" smtClean="0">
                <a:solidFill>
                  <a:srgbClr val="7030A0"/>
                </a:solidFill>
                <a:latin typeface="SassoonPrimary" panose="020B0500000000000000" pitchFamily="34" charset="0"/>
                <a:ea typeface="Calibri" panose="020F0502020204030204" pitchFamily="34" charset="0"/>
                <a:cs typeface="Times New Roman" panose="02020603050405020304" pitchFamily="18" charset="0"/>
              </a:rPr>
              <a:t>Literacy Homework Placemat until </a:t>
            </a:r>
          </a:p>
          <a:p>
            <a:pPr algn="ctr">
              <a:lnSpc>
                <a:spcPct val="107000"/>
              </a:lnSpc>
              <a:spcAft>
                <a:spcPts val="800"/>
              </a:spcAft>
            </a:pPr>
            <a:r>
              <a:rPr lang="en-GB" sz="2800" b="1" dirty="0" smtClean="0">
                <a:solidFill>
                  <a:srgbClr val="7030A0"/>
                </a:solidFill>
                <a:latin typeface="SassoonPrimary" panose="020B0500000000000000" pitchFamily="34" charset="0"/>
                <a:ea typeface="Calibri" panose="020F0502020204030204" pitchFamily="34" charset="0"/>
                <a:cs typeface="Times New Roman" panose="02020603050405020304" pitchFamily="18" charset="0"/>
              </a:rPr>
              <a:t>September - October</a:t>
            </a:r>
            <a:endParaRPr lang="en-GB" sz="2800" b="1" dirty="0">
              <a:solidFill>
                <a:srgbClr val="7030A0"/>
              </a:solidFill>
              <a:latin typeface="SassoonPrimary" panose="020B0500000000000000"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10815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188640"/>
            <a:ext cx="8784976" cy="14034611"/>
          </a:xfrm>
          <a:prstGeom prst="rect">
            <a:avLst/>
          </a:prstGeom>
          <a:noFill/>
        </p:spPr>
        <p:txBody>
          <a:bodyPr wrap="square" rtlCol="0">
            <a:spAutoFit/>
          </a:bodyPr>
          <a:lstStyle/>
          <a:p>
            <a:pPr algn="ctr">
              <a:lnSpc>
                <a:spcPct val="150000"/>
              </a:lnSpc>
            </a:pPr>
            <a:r>
              <a:rPr lang="en-GB" sz="4000" b="1" u="sng" dirty="0" smtClean="0">
                <a:solidFill>
                  <a:srgbClr val="7030A0"/>
                </a:solidFill>
                <a:latin typeface="SassoonPrimary" panose="020B0500000000000000" pitchFamily="34" charset="0"/>
              </a:rPr>
              <a:t>Literacy</a:t>
            </a:r>
          </a:p>
          <a:p>
            <a:pPr>
              <a:lnSpc>
                <a:spcPct val="150000"/>
              </a:lnSpc>
            </a:pPr>
            <a:r>
              <a:rPr lang="en-GB" sz="2400" u="sng" dirty="0" smtClean="0">
                <a:solidFill>
                  <a:srgbClr val="EE3ABB"/>
                </a:solidFill>
                <a:latin typeface="SassoonPrimary" panose="020B0500000000000000" pitchFamily="34" charset="0"/>
              </a:rPr>
              <a:t>Phonics</a:t>
            </a:r>
            <a:r>
              <a:rPr lang="en-GB" sz="2400" u="sng" dirty="0" smtClean="0">
                <a:solidFill>
                  <a:srgbClr val="7030A0"/>
                </a:solidFill>
                <a:latin typeface="SassoonPrimary" panose="020B0500000000000000" pitchFamily="34" charset="0"/>
              </a:rPr>
              <a:t> </a:t>
            </a:r>
          </a:p>
          <a:p>
            <a:pPr marL="457200" indent="-457200">
              <a:lnSpc>
                <a:spcPct val="150000"/>
              </a:lnSpc>
              <a:buFont typeface="Arial" panose="020B0604020202020204" pitchFamily="34" charset="0"/>
              <a:buChar char="•"/>
            </a:pPr>
            <a:r>
              <a:rPr lang="en-GB" sz="2400" dirty="0" smtClean="0">
                <a:solidFill>
                  <a:srgbClr val="7030A0"/>
                </a:solidFill>
                <a:latin typeface="SassoonPrimary" panose="020B0500000000000000" pitchFamily="34" charset="0"/>
              </a:rPr>
              <a:t>2 sounds per week</a:t>
            </a:r>
          </a:p>
          <a:p>
            <a:pPr marL="457200" indent="-457200">
              <a:lnSpc>
                <a:spcPct val="150000"/>
              </a:lnSpc>
              <a:buFont typeface="Arial" panose="020B0604020202020204" pitchFamily="34" charset="0"/>
              <a:buChar char="•"/>
            </a:pPr>
            <a:r>
              <a:rPr lang="en-GB" sz="2400" dirty="0" smtClean="0">
                <a:solidFill>
                  <a:srgbClr val="EE3ABB"/>
                </a:solidFill>
                <a:latin typeface="SassoonPrimary" panose="020B0500000000000000" pitchFamily="34" charset="0"/>
              </a:rPr>
              <a:t>LETTER NAME – like we say when we recite alphabet A,B,C…</a:t>
            </a:r>
          </a:p>
          <a:p>
            <a:pPr marL="457200" indent="-457200">
              <a:lnSpc>
                <a:spcPct val="150000"/>
              </a:lnSpc>
              <a:buFont typeface="Arial" panose="020B0604020202020204" pitchFamily="34" charset="0"/>
              <a:buChar char="•"/>
            </a:pPr>
            <a:r>
              <a:rPr lang="en-GB" sz="2400" dirty="0" smtClean="0">
                <a:solidFill>
                  <a:srgbClr val="7030A0"/>
                </a:solidFill>
                <a:latin typeface="SassoonPrimary" panose="020B0500000000000000" pitchFamily="34" charset="0"/>
              </a:rPr>
              <a:t>LETTER SOUND – </a:t>
            </a:r>
            <a:r>
              <a:rPr lang="en-GB" sz="2400" dirty="0" err="1" smtClean="0">
                <a:solidFill>
                  <a:srgbClr val="7030A0"/>
                </a:solidFill>
                <a:latin typeface="SassoonPrimary" panose="020B0500000000000000" pitchFamily="34" charset="0"/>
              </a:rPr>
              <a:t>a,b,c</a:t>
            </a:r>
            <a:r>
              <a:rPr lang="en-GB" sz="2400" dirty="0" smtClean="0">
                <a:solidFill>
                  <a:srgbClr val="7030A0"/>
                </a:solidFill>
                <a:latin typeface="SassoonPrimary" panose="020B0500000000000000" pitchFamily="34" charset="0"/>
              </a:rPr>
              <a:t> (like we say when we are saying a word beginning with that letter)</a:t>
            </a:r>
          </a:p>
          <a:p>
            <a:pPr>
              <a:lnSpc>
                <a:spcPct val="150000"/>
              </a:lnSpc>
            </a:pPr>
            <a:r>
              <a:rPr lang="en-GB" sz="2000" dirty="0" smtClean="0">
                <a:solidFill>
                  <a:srgbClr val="7030A0"/>
                </a:solidFill>
                <a:latin typeface="SassoonPrimary" panose="020B0500000000000000" pitchFamily="34" charset="0"/>
              </a:rPr>
              <a:t>      Concentrate on the sound</a:t>
            </a:r>
            <a:r>
              <a:rPr lang="en-GB" sz="2000" b="1" dirty="0" smtClean="0">
                <a:solidFill>
                  <a:srgbClr val="7030A0"/>
                </a:solidFill>
                <a:latin typeface="SassoonPrimary" panose="020B0500000000000000" pitchFamily="34" charset="0"/>
              </a:rPr>
              <a:t>. </a:t>
            </a:r>
            <a:r>
              <a:rPr lang="en-GB" sz="2000" dirty="0" smtClean="0">
                <a:solidFill>
                  <a:srgbClr val="00B0F0"/>
                </a:solidFill>
                <a:latin typeface="SassoonPrimary" panose="020B0500000000000000" pitchFamily="34" charset="0"/>
              </a:rPr>
              <a:t>“What words can you think      of that begin with the sound…..”</a:t>
            </a:r>
          </a:p>
          <a:p>
            <a:pPr marL="457200" indent="-457200">
              <a:lnSpc>
                <a:spcPct val="150000"/>
              </a:lnSpc>
              <a:buFont typeface="Arial" panose="020B0604020202020204" pitchFamily="34" charset="0"/>
              <a:buChar char="•"/>
            </a:pPr>
            <a:r>
              <a:rPr lang="en-GB" sz="2400" dirty="0" smtClean="0">
                <a:solidFill>
                  <a:srgbClr val="EE3ABB"/>
                </a:solidFill>
                <a:latin typeface="SassoonPrimary" panose="020B0500000000000000" pitchFamily="34" charset="0"/>
              </a:rPr>
              <a:t>Blending – word maker</a:t>
            </a:r>
          </a:p>
          <a:p>
            <a:pPr>
              <a:lnSpc>
                <a:spcPct val="150000"/>
              </a:lnSpc>
            </a:pPr>
            <a:endParaRPr lang="en-GB" sz="2400" dirty="0" smtClean="0">
              <a:solidFill>
                <a:srgbClr val="7030A0"/>
              </a:solidFill>
              <a:latin typeface="Comic Sans MS" pitchFamily="66" charset="0"/>
            </a:endParaRPr>
          </a:p>
          <a:p>
            <a:pPr>
              <a:lnSpc>
                <a:spcPct val="150000"/>
              </a:lnSpc>
            </a:pPr>
            <a:endParaRPr lang="en-GB" sz="2400" b="1" dirty="0">
              <a:solidFill>
                <a:srgbClr val="7030A0"/>
              </a:solidFill>
              <a:latin typeface="Comic Sans MS" pitchFamily="66" charset="0"/>
            </a:endParaRPr>
          </a:p>
          <a:p>
            <a:pPr>
              <a:lnSpc>
                <a:spcPct val="150000"/>
              </a:lnSpc>
            </a:pPr>
            <a:endParaRPr lang="en-GB" sz="2400" dirty="0">
              <a:solidFill>
                <a:srgbClr val="7030A0"/>
              </a:solidFill>
              <a:latin typeface="Comic Sans MS" pitchFamily="66" charset="0"/>
            </a:endParaRPr>
          </a:p>
          <a:p>
            <a:pPr>
              <a:lnSpc>
                <a:spcPct val="150000"/>
              </a:lnSpc>
            </a:pPr>
            <a:endParaRPr lang="en-GB" sz="2400" dirty="0">
              <a:solidFill>
                <a:srgbClr val="7030A0"/>
              </a:solidFill>
              <a:latin typeface="Comic Sans MS" pitchFamily="66" charset="0"/>
            </a:endParaRPr>
          </a:p>
          <a:p>
            <a:pPr>
              <a:lnSpc>
                <a:spcPct val="150000"/>
              </a:lnSpc>
            </a:pPr>
            <a:endParaRPr lang="en-GB" sz="2400" dirty="0" smtClean="0">
              <a:solidFill>
                <a:srgbClr val="7030A0"/>
              </a:solidFill>
              <a:latin typeface="Comic Sans MS" pitchFamily="66" charset="0"/>
            </a:endParaRPr>
          </a:p>
          <a:p>
            <a:pPr>
              <a:lnSpc>
                <a:spcPct val="150000"/>
              </a:lnSpc>
            </a:pPr>
            <a:endParaRPr lang="en-GB" sz="2400" dirty="0" smtClean="0">
              <a:solidFill>
                <a:srgbClr val="EE3ABB"/>
              </a:solidFill>
              <a:latin typeface="Comic Sans MS" pitchFamily="66" charset="0"/>
            </a:endParaRPr>
          </a:p>
          <a:p>
            <a:pPr>
              <a:lnSpc>
                <a:spcPct val="150000"/>
              </a:lnSpc>
            </a:pPr>
            <a:endParaRPr lang="en-GB" sz="3200" u="sng" dirty="0" smtClean="0">
              <a:solidFill>
                <a:srgbClr val="7030A0"/>
              </a:solidFill>
              <a:latin typeface="Comic Sans MS" pitchFamily="66" charset="0"/>
            </a:endParaRPr>
          </a:p>
          <a:p>
            <a:pPr algn="ctr"/>
            <a:endParaRPr lang="en-GB" sz="4400" dirty="0">
              <a:solidFill>
                <a:srgbClr val="7030A0"/>
              </a:solidFill>
              <a:latin typeface="Comic Sans MS" pitchFamily="66" charset="0"/>
            </a:endParaRPr>
          </a:p>
          <a:p>
            <a:pPr algn="ctr"/>
            <a:endParaRPr lang="en-GB" sz="4400" dirty="0" smtClean="0">
              <a:solidFill>
                <a:srgbClr val="7030A0"/>
              </a:solidFill>
              <a:latin typeface="Comic Sans MS" pitchFamily="66" charset="0"/>
            </a:endParaRPr>
          </a:p>
          <a:p>
            <a:pPr algn="ctr"/>
            <a:endParaRPr lang="en-GB" sz="4400" dirty="0">
              <a:solidFill>
                <a:srgbClr val="7030A0"/>
              </a:solidFill>
              <a:latin typeface="Comic Sans MS" pitchFamily="66" charset="0"/>
            </a:endParaRPr>
          </a:p>
          <a:p>
            <a:pPr algn="ctr"/>
            <a:endParaRPr lang="en-GB" sz="4400" dirty="0" smtClean="0">
              <a:solidFill>
                <a:srgbClr val="7030A0"/>
              </a:solidFill>
              <a:latin typeface="Comic Sans MS" pitchFamily="66" charset="0"/>
            </a:endParaRPr>
          </a:p>
          <a:p>
            <a:pPr algn="ctr"/>
            <a:endParaRPr lang="en-GB" sz="4400" dirty="0">
              <a:solidFill>
                <a:srgbClr val="7030A0"/>
              </a:solidFill>
              <a:latin typeface="Comic Sans MS" pitchFamily="66" charset="0"/>
            </a:endParaRPr>
          </a:p>
          <a:p>
            <a:pPr algn="ctr"/>
            <a:endParaRPr lang="en-GB" sz="4400" dirty="0">
              <a:solidFill>
                <a:srgbClr val="7030A0"/>
              </a:solidFill>
              <a:latin typeface="Comic Sans MS" pitchFamily="66"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760</TotalTime>
  <Words>1370</Words>
  <Application>Microsoft Office PowerPoint</Application>
  <PresentationFormat>On-screen Show (4:3)</PresentationFormat>
  <Paragraphs>392</Paragraphs>
  <Slides>20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Comic Sans MS</vt:lpstr>
      <vt:lpstr>SassoonPrimary</vt:lpstr>
      <vt:lpstr>Times New Roman</vt:lpstr>
      <vt:lpstr>Office Theme</vt:lpstr>
      <vt:lpstr>PowerPoint Presentation</vt:lpstr>
      <vt:lpstr>PowerPoint Presentation</vt:lpstr>
      <vt:lpstr>Life at School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Maths </vt:lpstr>
      <vt:lpstr>PowerPoint Presentation</vt:lpstr>
      <vt:lpstr>Play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Joanne</dc:creator>
  <cp:lastModifiedBy>mcguiganl60</cp:lastModifiedBy>
  <cp:revision>52</cp:revision>
  <cp:lastPrinted>2018-08-27T16:07:28Z</cp:lastPrinted>
  <dcterms:created xsi:type="dcterms:W3CDTF">2016-08-31T20:25:56Z</dcterms:created>
  <dcterms:modified xsi:type="dcterms:W3CDTF">2019-08-22T09:10:45Z</dcterms:modified>
</cp:coreProperties>
</file>